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278" r:id="rId6"/>
    <p:sldId id="307" r:id="rId7"/>
    <p:sldId id="287" r:id="rId8"/>
    <p:sldId id="288" r:id="rId9"/>
    <p:sldId id="301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310" r:id="rId19"/>
    <p:sldId id="306" r:id="rId20"/>
    <p:sldId id="311" r:id="rId21"/>
    <p:sldId id="279" r:id="rId22"/>
    <p:sldId id="280" r:id="rId23"/>
    <p:sldId id="281" r:id="rId24"/>
    <p:sldId id="312" r:id="rId25"/>
    <p:sldId id="283" r:id="rId26"/>
    <p:sldId id="284" r:id="rId27"/>
    <p:sldId id="286" r:id="rId28"/>
    <p:sldId id="302" r:id="rId29"/>
    <p:sldId id="289" r:id="rId30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1314229-E3E2-4505-9EC2-1CE3FDED2B3B}">
          <p14:sldIdLst>
            <p14:sldId id="256"/>
            <p14:sldId id="278"/>
            <p14:sldId id="307"/>
            <p14:sldId id="287"/>
            <p14:sldId id="288"/>
            <p14:sldId id="301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10"/>
            <p14:sldId id="306"/>
            <p14:sldId id="311"/>
            <p14:sldId id="279"/>
            <p14:sldId id="280"/>
            <p14:sldId id="281"/>
            <p14:sldId id="312"/>
            <p14:sldId id="283"/>
            <p14:sldId id="284"/>
            <p14:sldId id="286"/>
            <p14:sldId id="302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82746"/>
  </p:normalViewPr>
  <p:slideViewPr>
    <p:cSldViewPr snapToGrid="0">
      <p:cViewPr varScale="1">
        <p:scale>
          <a:sx n="96" d="100"/>
          <a:sy n="96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22305-5C9A-4A9B-A26D-CD3EAF4204D1}" type="datetimeFigureOut">
              <a:rPr lang="fr-FR" smtClean="0"/>
              <a:t>07/04/2022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A764-C96C-4333-B9FE-62CC313D156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26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774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ea typeface="Cambria Math" panose="02040503050406030204" pitchFamily="18" charset="0"/>
              </a:rPr>
              <a:t>Implementation</a:t>
            </a:r>
            <a:endParaRPr lang="fr-FR" dirty="0">
              <a:ea typeface="Cambria Math" panose="02040503050406030204" pitchFamily="18" charset="0"/>
            </a:endParaRPr>
          </a:p>
          <a:p>
            <a:pPr lvl="1"/>
            <a:r>
              <a:rPr lang="fr-FR" b="0" dirty="0" err="1">
                <a:ea typeface="Cambria Math" panose="02040503050406030204" pitchFamily="18" charset="0"/>
              </a:rPr>
              <a:t>O</a:t>
            </a:r>
            <a:r>
              <a:rPr lang="fr-FR" dirty="0" err="1">
                <a:ea typeface="Cambria Math" panose="02040503050406030204" pitchFamily="18" charset="0"/>
              </a:rPr>
              <a:t>ptimized</a:t>
            </a:r>
            <a:r>
              <a:rPr lang="fr-FR" dirty="0">
                <a:ea typeface="Cambria Math" panose="02040503050406030204" pitchFamily="18" charset="0"/>
              </a:rPr>
              <a:t>: do </a:t>
            </a:r>
            <a:r>
              <a:rPr lang="fr-FR" dirty="0" err="1">
                <a:ea typeface="Cambria Math" panose="02040503050406030204" pitchFamily="18" charset="0"/>
              </a:rPr>
              <a:t>both</a:t>
            </a:r>
            <a:r>
              <a:rPr lang="fr-FR" dirty="0">
                <a:ea typeface="Cambria Math" panose="02040503050406030204" pitchFamily="18" charset="0"/>
              </a:rPr>
              <a:t> </a:t>
            </a:r>
            <a:r>
              <a:rPr lang="fr-FR" dirty="0" err="1">
                <a:ea typeface="Cambria Math" panose="02040503050406030204" pitchFamily="18" charset="0"/>
              </a:rPr>
              <a:t>reduce</a:t>
            </a:r>
            <a:r>
              <a:rPr lang="fr-FR" dirty="0">
                <a:ea typeface="Cambria Math" panose="02040503050406030204" pitchFamily="18" charset="0"/>
              </a:rPr>
              <a:t> and </a:t>
            </a:r>
            <a:r>
              <a:rPr lang="fr-FR" dirty="0" err="1">
                <a:ea typeface="Cambria Math" panose="02040503050406030204" pitchFamily="18" charset="0"/>
              </a:rPr>
              <a:t>communicate</a:t>
            </a:r>
            <a:r>
              <a:rPr lang="fr-FR" dirty="0">
                <a:ea typeface="Cambria Math" panose="02040503050406030204" pitchFamily="18" charset="0"/>
              </a:rPr>
              <a:t> at the </a:t>
            </a:r>
            <a:r>
              <a:rPr lang="fr-FR" dirty="0" err="1">
                <a:ea typeface="Cambria Math" panose="02040503050406030204" pitchFamily="18" charset="0"/>
              </a:rPr>
              <a:t>same</a:t>
            </a:r>
            <a:r>
              <a:rPr lang="fr-FR" dirty="0">
                <a:ea typeface="Cambria Math" panose="02040503050406030204" pitchFamily="18" charset="0"/>
              </a:rPr>
              <a:t> time</a:t>
            </a:r>
          </a:p>
          <a:p>
            <a:pPr lvl="1"/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Plein de gens ont passé du temps sur ce probleme spécifique : communiquer et aggréger</a:t>
            </a:r>
          </a:p>
          <a:p>
            <a:endParaRPr lang="fr-FR" dirty="0"/>
          </a:p>
          <a:p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aggregate</a:t>
            </a:r>
            <a:r>
              <a:rPr lang="fr-FR" dirty="0"/>
              <a:t> </a:t>
            </a:r>
            <a:r>
              <a:rPr lang="fr-FR" dirty="0" err="1"/>
              <a:t>spark</a:t>
            </a:r>
            <a:endParaRPr lang="fr-FR" dirty="0"/>
          </a:p>
          <a:p>
            <a:r>
              <a:rPr lang="fr-FR" dirty="0"/>
              <a:t>Définir schéma de </a:t>
            </a:r>
            <a:r>
              <a:rPr lang="fr-FR" dirty="0" err="1"/>
              <a:t>commiunication</a:t>
            </a:r>
            <a:r>
              <a:rPr lang="fr-FR" dirty="0"/>
              <a:t> nb </a:t>
            </a:r>
            <a:r>
              <a:rPr lang="fr-FR" dirty="0" err="1"/>
              <a:t>fleche</a:t>
            </a:r>
            <a:r>
              <a:rPr lang="fr-FR" dirty="0"/>
              <a:t> vs </a:t>
            </a:r>
            <a:r>
              <a:rPr lang="fr-FR" dirty="0" err="1"/>
              <a:t>depth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Tree</a:t>
            </a:r>
            <a:r>
              <a:rPr lang="fr-FR" dirty="0"/>
              <a:t> : attention, gradients de moins en moins </a:t>
            </a:r>
            <a:r>
              <a:rPr lang="fr-FR" dirty="0" err="1"/>
              <a:t>sparse</a:t>
            </a:r>
            <a:endParaRPr lang="fr-FR" dirty="0"/>
          </a:p>
          <a:p>
            <a:r>
              <a:rPr lang="fr-FR" dirty="0" err="1"/>
              <a:t>Tree</a:t>
            </a:r>
            <a:r>
              <a:rPr lang="fr-FR" dirty="0"/>
              <a:t> all </a:t>
            </a:r>
            <a:r>
              <a:rPr lang="fr-FR" dirty="0" err="1"/>
              <a:t>reduce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reduce</a:t>
            </a:r>
            <a:r>
              <a:rPr lang="fr-FR" dirty="0"/>
              <a:t> and </a:t>
            </a:r>
            <a:r>
              <a:rPr lang="fr-FR" dirty="0" err="1"/>
              <a:t>then</a:t>
            </a:r>
            <a:r>
              <a:rPr lang="fr-FR" dirty="0"/>
              <a:t> broadcast: 5 </a:t>
            </a:r>
            <a:r>
              <a:rPr lang="fr-FR" dirty="0" err="1"/>
              <a:t>comm</a:t>
            </a:r>
            <a:r>
              <a:rPr lang="fr-FR" dirty="0"/>
              <a:t> </a:t>
            </a:r>
            <a:r>
              <a:rPr lang="fr-FR" dirty="0" err="1"/>
              <a:t>steps</a:t>
            </a:r>
            <a:endParaRPr lang="fr-FR" dirty="0"/>
          </a:p>
          <a:p>
            <a:r>
              <a:rPr lang="fr-FR" dirty="0" err="1"/>
              <a:t>Butterfly</a:t>
            </a:r>
            <a:r>
              <a:rPr lang="fr-FR" dirty="0"/>
              <a:t> all </a:t>
            </a:r>
            <a:r>
              <a:rPr lang="fr-FR" dirty="0" err="1"/>
              <a:t>reduce</a:t>
            </a:r>
            <a:r>
              <a:rPr lang="fr-FR" dirty="0"/>
              <a:t>: 3 </a:t>
            </a:r>
            <a:r>
              <a:rPr lang="fr-FR" dirty="0" err="1"/>
              <a:t>comm</a:t>
            </a:r>
            <a:r>
              <a:rPr lang="fr-FR" dirty="0"/>
              <a:t> </a:t>
            </a:r>
            <a:r>
              <a:rPr lang="fr-FR" dirty="0" err="1"/>
              <a:t>steps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572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Dessin au tableau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248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929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679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716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70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Pas de formule magique pour tous les problèmes, </a:t>
            </a:r>
          </a:p>
          <a:p>
            <a:r>
              <a:rPr lang="en-US" dirty="0" err="1"/>
              <a:t>Compréhension</a:t>
            </a:r>
            <a:r>
              <a:rPr lang="en-US" dirty="0"/>
              <a:t> fine de la </a:t>
            </a:r>
            <a:r>
              <a:rPr lang="en-US" dirty="0" err="1"/>
              <a:t>tache</a:t>
            </a:r>
            <a:endParaRPr lang="en-US" dirty="0"/>
          </a:p>
          <a:p>
            <a:r>
              <a:rPr lang="en-US" dirty="0"/>
              <a:t>I</a:t>
            </a:r>
            <a:r>
              <a:rPr lang="en-FR" dirty="0"/>
              <a:t>mportant de comprendre les spécificités du problème en cours, les simplifications possibles pour trouver la meilleure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542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On va passer aux différents systeme d’aggrégation</a:t>
            </a:r>
          </a:p>
          <a:p>
            <a:r>
              <a:rPr lang="en-FR" dirty="0"/>
              <a:t>Qui peut m’expliquer comment spark fonctionne par défaut pour les aggrégations?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43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Dernier fois : comment réduire communication</a:t>
            </a:r>
          </a:p>
          <a:p>
            <a:r>
              <a:rPr lang="en-FR" dirty="0"/>
              <a:t>Ok en pratique, mais comment faire encore mieux?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4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FR" dirty="0"/>
              <a:t>out cette complexité est déjà implémenté dans la spark mllib. 15 lignes de code vs 1000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822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Last time we said we could drop the gradients of the slowest workers</a:t>
            </a:r>
          </a:p>
          <a:p>
            <a:r>
              <a:rPr lang="en-FR" dirty="0"/>
              <a:t>Better ways to deal with synchornisation ? </a:t>
            </a:r>
            <a:r>
              <a:rPr lang="en-US" dirty="0"/>
              <a:t>P</a:t>
            </a:r>
            <a:r>
              <a:rPr lang="en-FR" dirty="0"/>
              <a:t>arameter server</a:t>
            </a:r>
          </a:p>
          <a:p>
            <a:r>
              <a:rPr lang="en-FR" dirty="0"/>
              <a:t>Better ways to aggregate ? </a:t>
            </a:r>
            <a:r>
              <a:rPr lang="en-US" dirty="0"/>
              <a:t>A</a:t>
            </a:r>
            <a:r>
              <a:rPr lang="en-FR" dirty="0"/>
              <a:t>ll reduce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681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Sur un cluster de 100 machines il y aura des machines lentes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390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Très utilisé en </a:t>
            </a:r>
            <a:r>
              <a:rPr lang="fr-FR" dirty="0" err="1"/>
              <a:t>deep</a:t>
            </a:r>
            <a:r>
              <a:rPr lang="fr-FR" dirty="0"/>
              <a:t>, </a:t>
            </a:r>
            <a:r>
              <a:rPr lang="fr-FR" dirty="0" err="1"/>
              <a:t>tf</a:t>
            </a:r>
            <a:r>
              <a:rPr lang="fr-FR" dirty="0"/>
              <a:t> le permet,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r>
              <a:rPr lang="fr-FR" dirty="0"/>
              <a:t>Comment ça fonctionne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W stocké sur un server, </a:t>
            </a:r>
            <a:r>
              <a:rPr lang="fr-FR" dirty="0" err="1"/>
              <a:t>loss</a:t>
            </a:r>
            <a:r>
              <a:rPr lang="fr-FR" dirty="0"/>
              <a:t> calculé sur le </a:t>
            </a:r>
            <a:r>
              <a:rPr lang="fr-FR" dirty="0" err="1"/>
              <a:t>worker</a:t>
            </a:r>
            <a:r>
              <a:rPr lang="fr-FR" dirty="0"/>
              <a:t>, delta w retourné.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Quel est le risque ici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Expliquer la </a:t>
            </a:r>
            <a:r>
              <a:rPr lang="fr-FR" dirty="0" err="1"/>
              <a:t>sparsité</a:t>
            </a:r>
            <a:r>
              <a:rPr lang="fr-FR" dirty="0"/>
              <a:t> à la fin : besoin que d’une partie sur chaque </a:t>
            </a:r>
            <a:r>
              <a:rPr lang="fr-FR" dirty="0" err="1"/>
              <a:t>worker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-&gt; rappel : meilleurs couts de communications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-&gt; pas trop de collision</a:t>
            </a:r>
          </a:p>
          <a:p>
            <a:endParaRPr lang="fr-FR" dirty="0"/>
          </a:p>
          <a:p>
            <a:r>
              <a:rPr lang="fr-FR" dirty="0" err="1"/>
              <a:t>Howild</a:t>
            </a:r>
            <a:r>
              <a:rPr lang="fr-FR" dirty="0"/>
              <a:t> : Garanties théoriques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412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>
                <a:ea typeface="Cambria Math" panose="02040503050406030204" pitchFamily="18" charset="0"/>
              </a:rPr>
              <a:t>On sort du monde du </a:t>
            </a:r>
            <a:r>
              <a:rPr lang="fr-FR" b="0" dirty="0" err="1">
                <a:ea typeface="Cambria Math" panose="02040503050406030204" pitchFamily="18" charset="0"/>
              </a:rPr>
              <a:t>parameter</a:t>
            </a:r>
            <a:r>
              <a:rPr lang="fr-FR" b="0" dirty="0">
                <a:ea typeface="Cambria Math" panose="02040503050406030204" pitchFamily="18" charset="0"/>
              </a:rPr>
              <a:t> server</a:t>
            </a:r>
          </a:p>
          <a:p>
            <a:endParaRPr lang="fr-FR" b="0" dirty="0">
              <a:ea typeface="Cambria Math" panose="02040503050406030204" pitchFamily="18" charset="0"/>
            </a:endParaRPr>
          </a:p>
          <a:p>
            <a:r>
              <a:rPr lang="fr-FR" b="0" dirty="0" err="1">
                <a:ea typeface="Cambria Math" panose="02040503050406030204" pitchFamily="18" charset="0"/>
              </a:rPr>
              <a:t>AllReduce</a:t>
            </a:r>
            <a:endParaRPr lang="fr-FR" b="0" dirty="0">
              <a:ea typeface="Cambria Math" panose="02040503050406030204" pitchFamily="18" charset="0"/>
            </a:endParaRPr>
          </a:p>
          <a:p>
            <a:pPr lvl="1"/>
            <a:r>
              <a:rPr lang="fr-FR" dirty="0" err="1">
                <a:ea typeface="Cambria Math" panose="02040503050406030204" pitchFamily="18" charset="0"/>
              </a:rPr>
              <a:t>Average</a:t>
            </a:r>
            <a:r>
              <a:rPr lang="fr-FR" dirty="0">
                <a:ea typeface="Cambria Math" panose="02040503050406030204" pitchFamily="18" charset="0"/>
              </a:rPr>
              <a:t> all the values in all the computation </a:t>
            </a:r>
            <a:r>
              <a:rPr lang="fr-FR" dirty="0" err="1">
                <a:ea typeface="Cambria Math" panose="02040503050406030204" pitchFamily="18" charset="0"/>
              </a:rPr>
              <a:t>nodes</a:t>
            </a:r>
            <a:r>
              <a:rPr lang="fr-FR" dirty="0">
                <a:ea typeface="Cambria Math" panose="02040503050406030204" pitchFamily="18" charset="0"/>
              </a:rPr>
              <a:t> and </a:t>
            </a:r>
            <a:r>
              <a:rPr lang="fr-FR" dirty="0" err="1">
                <a:ea typeface="Cambria Math" panose="02040503050406030204" pitchFamily="18" charset="0"/>
              </a:rPr>
              <a:t>send</a:t>
            </a:r>
            <a:r>
              <a:rPr lang="fr-FR" dirty="0">
                <a:ea typeface="Cambria Math" panose="02040503050406030204" pitchFamily="18" charset="0"/>
              </a:rPr>
              <a:t> the </a:t>
            </a:r>
            <a:r>
              <a:rPr lang="fr-FR" dirty="0" err="1">
                <a:ea typeface="Cambria Math" panose="02040503050406030204" pitchFamily="18" charset="0"/>
              </a:rPr>
              <a:t>averages</a:t>
            </a:r>
            <a:r>
              <a:rPr lang="fr-FR" dirty="0">
                <a:ea typeface="Cambria Math" panose="02040503050406030204" pitchFamily="18" charset="0"/>
              </a:rPr>
              <a:t> value to all the </a:t>
            </a:r>
            <a:r>
              <a:rPr lang="fr-FR" dirty="0" err="1">
                <a:ea typeface="Cambria Math" panose="02040503050406030204" pitchFamily="18" charset="0"/>
              </a:rPr>
              <a:t>nodes</a:t>
            </a:r>
            <a:endParaRPr lang="fr-FR" dirty="0">
              <a:ea typeface="Cambria Math" panose="02040503050406030204" pitchFamily="18" charset="0"/>
            </a:endParaRPr>
          </a:p>
          <a:p>
            <a:pPr lvl="1"/>
            <a:r>
              <a:rPr lang="fr-FR" b="0" dirty="0" err="1">
                <a:ea typeface="Cambria Math" panose="02040503050406030204" pitchFamily="18" charset="0"/>
              </a:rPr>
              <a:t>Example</a:t>
            </a:r>
            <a:r>
              <a:rPr lang="fr-FR" b="0" dirty="0">
                <a:ea typeface="Cambria Math" panose="02040503050406030204" pitchFamily="18" charset="0"/>
              </a:rPr>
              <a:t>: </a:t>
            </a:r>
            <a:r>
              <a:rPr lang="fr-FR" b="0" dirty="0" err="1">
                <a:ea typeface="Cambria Math" panose="02040503050406030204" pitchFamily="18" charset="0"/>
              </a:rPr>
              <a:t>averaging</a:t>
            </a:r>
            <a:r>
              <a:rPr lang="fr-FR" b="0" dirty="0">
                <a:ea typeface="Cambria Math" panose="02040503050406030204" pitchFamily="18" charset="0"/>
              </a:rPr>
              <a:t> gradients !</a:t>
            </a:r>
          </a:p>
          <a:p>
            <a:pPr lvl="1"/>
            <a:endParaRPr lang="fr-FR" b="0" dirty="0">
              <a:ea typeface="Cambria Math" panose="02040503050406030204" pitchFamily="18" charset="0"/>
            </a:endParaRPr>
          </a:p>
          <a:p>
            <a:pPr lvl="1"/>
            <a:endParaRPr lang="fr-FR" b="0" dirty="0">
              <a:ea typeface="Cambria Math" panose="02040503050406030204" pitchFamily="18" charset="0"/>
            </a:endParaRPr>
          </a:p>
          <a:p>
            <a:pPr lvl="1"/>
            <a:endParaRPr lang="fr-FR" dirty="0">
              <a:ea typeface="Cambria Math" panose="02040503050406030204" pitchFamily="18" charset="0"/>
            </a:endParaRP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33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implémentation  super na</a:t>
            </a:r>
            <a:r>
              <a:rPr lang="en-US" dirty="0" err="1"/>
              <a:t>ï</a:t>
            </a:r>
            <a:r>
              <a:rPr lang="en-FR" dirty="0"/>
              <a:t>ve</a:t>
            </a:r>
          </a:p>
          <a:p>
            <a:r>
              <a:rPr lang="en-FR" dirty="0"/>
              <a:t>Saturate messaging network</a:t>
            </a:r>
          </a:p>
          <a:p>
            <a:endParaRPr lang="en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Qui peut m’expliquer comment spark fonctionne par défaut pour les aggrégations?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949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a typeface="Cambria Math" panose="02040503050406030204" pitchFamily="18" charset="0"/>
              </a:rPr>
              <a:t>Naive</a:t>
            </a:r>
            <a:r>
              <a:rPr lang="fr-FR" dirty="0">
                <a:ea typeface="Cambria Math" panose="02040503050406030204" pitchFamily="18" charset="0"/>
              </a:rPr>
              <a:t>: </a:t>
            </a:r>
            <a:r>
              <a:rPr lang="fr-FR" dirty="0" err="1">
                <a:ea typeface="Cambria Math" panose="02040503050406030204" pitchFamily="18" charset="0"/>
              </a:rPr>
              <a:t>Reduce</a:t>
            </a:r>
            <a:r>
              <a:rPr lang="fr-FR" dirty="0">
                <a:ea typeface="Cambria Math" panose="02040503050406030204" pitchFamily="18" charset="0"/>
              </a:rPr>
              <a:t> and </a:t>
            </a:r>
            <a:r>
              <a:rPr lang="fr-FR" dirty="0" err="1">
                <a:ea typeface="Cambria Math" panose="02040503050406030204" pitchFamily="18" charset="0"/>
              </a:rPr>
              <a:t>then</a:t>
            </a:r>
            <a:r>
              <a:rPr lang="fr-FR" dirty="0">
                <a:ea typeface="Cambria Math" panose="02040503050406030204" pitchFamily="18" charset="0"/>
              </a:rPr>
              <a:t> Broadcast </a:t>
            </a:r>
            <a:r>
              <a:rPr lang="fr-FR" dirty="0" err="1">
                <a:ea typeface="Cambria Math" panose="02040503050406030204" pitchFamily="18" charset="0"/>
              </a:rPr>
              <a:t>like</a:t>
            </a:r>
            <a:r>
              <a:rPr lang="fr-FR" dirty="0">
                <a:ea typeface="Cambria Math" panose="02040503050406030204" pitchFamily="18" charset="0"/>
              </a:rPr>
              <a:t> the first </a:t>
            </a:r>
            <a:r>
              <a:rPr lang="fr-FR" dirty="0" err="1">
                <a:ea typeface="Cambria Math" panose="02040503050406030204" pitchFamily="18" charset="0"/>
              </a:rPr>
              <a:t>Spark</a:t>
            </a:r>
            <a:r>
              <a:rPr lang="fr-FR" dirty="0">
                <a:ea typeface="Cambria Math" panose="02040503050406030204" pitchFamily="18" charset="0"/>
              </a:rPr>
              <a:t> </a:t>
            </a:r>
            <a:r>
              <a:rPr lang="fr-FR" dirty="0" err="1">
                <a:ea typeface="Cambria Math" panose="02040503050406030204" pitchFamily="18" charset="0"/>
              </a:rPr>
              <a:t>snippet</a:t>
            </a:r>
            <a:endParaRPr lang="fr-FR" dirty="0">
              <a:ea typeface="Cambria Math" panose="02040503050406030204" pitchFamily="18" charset="0"/>
            </a:endParaRPr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Driver becomes the bottleneck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7A764-C96C-4333-B9FE-62CC313D156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107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9634-9B4C-C447-AC90-D51FA2027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1B2EB-62E6-A141-AEAA-09DD5A146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Light" panose="020B04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0C397-8A62-3444-A4C7-27A097BF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6BBCF-796B-D641-BDC8-870D481C0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291FC-F037-A544-B3B7-6E2744A4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2004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F538-A7DB-F04E-A789-93F3CA71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2C180-0AA3-9D40-941F-8871890BA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FD38A-099D-8C47-AF52-AF6B26D7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E254B-E799-3248-8ECC-46446EB9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C0FEA-2CB5-424C-9AE2-4BE0583B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4751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0CA5AF-AAE7-9948-9B9B-718AB6B40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B9F7B-E780-3F47-832F-0A9229CFF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C764-B696-6248-A1A9-A8640616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66188-6B7B-8345-AB82-DA33B9B5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CC356-634C-0F49-8D4F-EAB9AD07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2627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A31D-DCC9-2042-B05A-18E96BF7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198C-4C47-494A-B826-407E413BB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 b="0" i="0"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endParaRPr lang="en-GB"/>
          </a:p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F11C9-43B9-8941-89F3-B5B7FA78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6A388-1C5B-4A4C-B8C7-C3E85CEB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0D0AF-0043-544C-A514-37E6FD40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941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2CF0-362E-E742-A586-D71C2CAD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E2EE8-5435-334A-BF2D-007F04A2E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2925-9C72-6F4E-BFDB-9610ED22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E1DCB-5E0E-3341-B157-A2E9848A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2EB13-9F01-A24E-86F9-03B215EE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06799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481E-357B-9F41-9AA1-E154619F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3D0E-3D3C-3845-8023-8873E9C44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79F54-1D0E-5049-AAAC-27B995CFD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2BE73-252E-504C-9EF5-1267CA6E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24F08-865D-E04C-94EC-24E1105C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0E719-7681-804D-A87A-2D7CAB68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8517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1EAB-517C-6349-99CC-884FE59B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276B4-1B98-EE4C-87B2-DE82E3C7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62209-D013-7240-8213-0B7C0D09A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992BB-6EF4-B142-A6F3-E9F5C8766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904C51-2E6A-5F42-85AD-7EF0031C6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04119-F25A-FF46-A48F-2311460CF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C0C3A-01D4-1349-B846-B79A18403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6E1FF-1640-BE49-83E0-AFB06A33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2221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BBEAB-CEDF-D640-9CB3-811D37B2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55D20-AFEE-9449-92EB-55CD4551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C6D26-4346-8148-B85F-C32693CE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E524A-E7D7-584B-91E8-BE415A02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1101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24F56-B2C1-FC47-873D-236FA2FB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9846E-8CD1-0E41-A6FC-5831F60CE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AE730-5481-714D-99AA-CE3A27D5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2625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A69E-A030-7D4A-8551-E6F5D26D3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146C-1270-5744-A5FB-A92AD8DEC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BEAD8-84EC-2A4B-9045-AE999988D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2764D-454D-4E4D-9F92-406ECEF2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C8073-E663-954B-913E-07AF91B4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643D0-47CB-694A-9C6C-3622A2AB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6983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8C79-D7C0-7F44-95C7-18F908BC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D325B-5AE3-5E4D-AEB0-0D96E4F58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F071F-8168-BA45-B86F-24BF73014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0D363-D286-B340-A4C6-066000C8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A3F43-AE17-AA46-BE55-40658886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DDAD2-D0C1-F247-89A9-875903D2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8300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B754A-ED3F-7A42-BCA7-829C15B0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BD0DD-FD78-2D43-9C07-08BC7FC76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00785-678F-6C4B-BCF0-8C38968D2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F3C84-C6DC-034B-A182-D1BEEAB8C825}" type="datetimeFigureOut">
              <a:rPr lang="en-FR" smtClean="0"/>
              <a:t>07/04/2022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E1DC2-B8A7-6A4D-8714-01D7A8895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61DC-2AD6-6340-8CF5-4A1FA049B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3C0C9-676E-2540-ABA0-E69B15A5A19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2862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85000"/>
              <a:lumOff val="15000"/>
            </a:schemeClr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5FE0-3614-E24B-BC3A-24D515C336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/>
              <a:t>Large Scale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3F16C-739B-6E43-A5F5-653558E68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Part 2: Distributed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761095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FF638-A711-6848-8910-0E754FC6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43" y="2355272"/>
            <a:ext cx="8226714" cy="31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57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</a:t>
            </a:r>
            <a:r>
              <a:rPr lang="en-GB" err="1"/>
              <a:t>AllReduce</a:t>
            </a:r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C461B-CF5C-DD46-A50A-50F0DBFC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79" y="1690688"/>
            <a:ext cx="627764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6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</a:t>
            </a:r>
            <a:r>
              <a:rPr lang="en-GB" err="1"/>
              <a:t>AllReduce</a:t>
            </a:r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05F3F-917B-0441-930A-907165A5F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79" y="1690688"/>
            <a:ext cx="627764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2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</a:t>
            </a:r>
            <a:r>
              <a:rPr lang="en-GB" err="1"/>
              <a:t>AllReduce</a:t>
            </a:r>
            <a:endParaRPr lang="en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EA0EE-AA4F-2844-B005-A11C1086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13" y="1690688"/>
            <a:ext cx="627277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9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Ring AllReduce</a:t>
            </a:r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E3B96-A8FD-BF41-8306-46F1C2C0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179" y="1690688"/>
            <a:ext cx="6277642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0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068EC8-4418-47DA-909E-D462735C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speedup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31AB98-80AF-4A21-924A-104E2BE1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 dirty="0">
                <a:latin typeface="Helvetica Light"/>
                <a:ea typeface="Tahoma"/>
                <a:cs typeface="Tahoma"/>
              </a:rPr>
              <a:t>Up to </a:t>
            </a:r>
            <a:r>
              <a:rPr lang="fr-FR" dirty="0" err="1">
                <a:latin typeface="Helvetica Light"/>
                <a:ea typeface="Tahoma"/>
                <a:cs typeface="Tahoma"/>
              </a:rPr>
              <a:t>now</a:t>
            </a:r>
            <a:r>
              <a:rPr lang="fr-FR" dirty="0">
                <a:latin typeface="Helvetica Light"/>
                <a:ea typeface="Tahoma"/>
                <a:cs typeface="Tahoma"/>
              </a:rPr>
              <a:t>: </a:t>
            </a:r>
            <a:r>
              <a:rPr lang="fr-FR" dirty="0" err="1">
                <a:latin typeface="Helvetica Light"/>
                <a:ea typeface="Tahoma"/>
                <a:cs typeface="Tahoma"/>
              </a:rPr>
              <a:t>faster</a:t>
            </a:r>
            <a:r>
              <a:rPr lang="fr-FR" dirty="0">
                <a:latin typeface="Helvetica Light"/>
                <a:ea typeface="Tahoma"/>
                <a:cs typeface="Tahoma"/>
              </a:rPr>
              <a:t> gradient computation</a:t>
            </a:r>
          </a:p>
          <a:p>
            <a:pPr lvl="1"/>
            <a:r>
              <a:rPr lang="fr-FR" dirty="0" err="1">
                <a:latin typeface="Helvetica Light"/>
                <a:ea typeface="Tahoma"/>
                <a:cs typeface="Tahoma"/>
              </a:rPr>
              <a:t>Distributed</a:t>
            </a:r>
            <a:endParaRPr lang="fr-FR" dirty="0">
              <a:latin typeface="Helvetica Light"/>
              <a:ea typeface="Tahoma"/>
              <a:cs typeface="Tahoma"/>
            </a:endParaRPr>
          </a:p>
          <a:p>
            <a:pPr lvl="1"/>
            <a:r>
              <a:rPr lang="fr-FR" dirty="0" err="1">
                <a:latin typeface="Helvetica Light"/>
                <a:ea typeface="Tahoma"/>
                <a:cs typeface="Tahoma"/>
              </a:rPr>
              <a:t>Optimize</a:t>
            </a:r>
            <a:r>
              <a:rPr lang="fr-FR" dirty="0">
                <a:latin typeface="Helvetica Light"/>
                <a:ea typeface="Tahoma"/>
                <a:cs typeface="Tahoma"/>
              </a:rPr>
              <a:t> communication </a:t>
            </a:r>
            <a:r>
              <a:rPr lang="fr-FR" dirty="0" err="1">
                <a:latin typeface="Helvetica Light"/>
                <a:ea typeface="Tahoma"/>
                <a:cs typeface="Tahoma"/>
              </a:rPr>
              <a:t>cost</a:t>
            </a:r>
            <a:endParaRPr lang="fr-FR" dirty="0">
              <a:latin typeface="Helvetica Light"/>
              <a:ea typeface="Tahoma"/>
              <a:cs typeface="Tahoma"/>
            </a:endParaRPr>
          </a:p>
          <a:p>
            <a:pPr lvl="1"/>
            <a:r>
              <a:rPr lang="fr-FR" dirty="0" err="1">
                <a:latin typeface="Helvetica Light"/>
                <a:ea typeface="Tahoma"/>
                <a:cs typeface="Tahoma"/>
              </a:rPr>
              <a:t>Reduce</a:t>
            </a:r>
            <a:r>
              <a:rPr lang="fr-FR" dirty="0"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latin typeface="Helvetica Light"/>
                <a:ea typeface="Tahoma"/>
                <a:cs typeface="Tahoma"/>
              </a:rPr>
              <a:t>synchronization</a:t>
            </a:r>
            <a:r>
              <a:rPr lang="fr-FR" dirty="0"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latin typeface="Helvetica Light"/>
                <a:ea typeface="Tahoma"/>
                <a:cs typeface="Tahoma"/>
              </a:rPr>
              <a:t>overhead</a:t>
            </a:r>
            <a:endParaRPr lang="fr-FR" dirty="0">
              <a:latin typeface="Helvetica Light"/>
              <a:ea typeface="Tahoma"/>
              <a:cs typeface="Tahoma"/>
            </a:endParaRPr>
          </a:p>
          <a:p>
            <a:pPr lvl="1"/>
            <a:endParaRPr lang="fr-FR" dirty="0"/>
          </a:p>
          <a:p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Everything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we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said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is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widely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applicable</a:t>
            </a:r>
            <a:endParaRPr lang="fr-FR" dirty="0">
              <a:solidFill>
                <a:srgbClr val="404040"/>
              </a:solidFill>
            </a:endParaRPr>
          </a:p>
          <a:p>
            <a:pPr lvl="1"/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You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just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need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a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differentiable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model</a:t>
            </a:r>
            <a:endParaRPr lang="fr-FR" dirty="0">
              <a:solidFill>
                <a:srgbClr val="404040"/>
              </a:solidFill>
            </a:endParaRPr>
          </a:p>
          <a:p>
            <a:pPr lvl="1"/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Model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parameters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fit on one machine</a:t>
            </a:r>
            <a:endParaRPr lang="fr-FR" dirty="0">
              <a:solidFill>
                <a:srgbClr val="404040"/>
              </a:solidFill>
            </a:endParaRPr>
          </a:p>
          <a:p>
            <a:pPr lvl="1"/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Loss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is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a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sum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of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pointwise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losses</a:t>
            </a:r>
            <a:r>
              <a:rPr lang="fr-FR" dirty="0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 over training </a:t>
            </a:r>
            <a:r>
              <a:rPr lang="fr-FR" dirty="0" err="1">
                <a:solidFill>
                  <a:srgbClr val="404040"/>
                </a:solidFill>
                <a:latin typeface="Helvetica Light"/>
                <a:ea typeface="Tahoma"/>
                <a:cs typeface="Tahoma"/>
              </a:rPr>
              <a:t>examples</a:t>
            </a:r>
            <a:endParaRPr lang="fr-FR" dirty="0">
              <a:solidFill>
                <a:srgbClr val="404040"/>
              </a:solidFill>
            </a:endParaRPr>
          </a:p>
          <a:p>
            <a:pPr lvl="1"/>
            <a:endParaRPr lang="fr-FR" dirty="0">
              <a:solidFill>
                <a:srgbClr val="404040"/>
              </a:solidFill>
            </a:endParaRPr>
          </a:p>
          <a:p>
            <a:r>
              <a:rPr lang="fr-FR" dirty="0" err="1">
                <a:latin typeface="Helvetica Light"/>
                <a:ea typeface="Tahoma"/>
                <a:cs typeface="Tahoma"/>
              </a:rPr>
              <a:t>Another</a:t>
            </a:r>
            <a:r>
              <a:rPr lang="fr-FR" dirty="0"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latin typeface="Helvetica Light"/>
                <a:ea typeface="Tahoma"/>
                <a:cs typeface="Tahoma"/>
              </a:rPr>
              <a:t>way</a:t>
            </a:r>
            <a:r>
              <a:rPr lang="fr-FR" dirty="0">
                <a:latin typeface="Helvetica Light"/>
                <a:ea typeface="Tahoma"/>
                <a:cs typeface="Tahoma"/>
              </a:rPr>
              <a:t>: </a:t>
            </a:r>
            <a:r>
              <a:rPr lang="fr-FR" dirty="0" err="1">
                <a:latin typeface="Helvetica Light"/>
                <a:ea typeface="Tahoma"/>
                <a:cs typeface="Tahoma"/>
              </a:rPr>
              <a:t>smarter</a:t>
            </a:r>
            <a:r>
              <a:rPr lang="fr-FR" dirty="0"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latin typeface="Helvetica Light"/>
                <a:ea typeface="Tahoma"/>
                <a:cs typeface="Tahoma"/>
              </a:rPr>
              <a:t>optimization</a:t>
            </a:r>
            <a:r>
              <a:rPr lang="fr-FR" dirty="0"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latin typeface="Helvetica Light"/>
                <a:ea typeface="Tahoma"/>
                <a:cs typeface="Tahoma"/>
              </a:rPr>
              <a:t>algorithms</a:t>
            </a:r>
            <a:endParaRPr lang="fr-FR" dirty="0">
              <a:latin typeface="Helvetica Light"/>
              <a:ea typeface="Tahoma"/>
              <a:cs typeface="Tahoma"/>
            </a:endParaRPr>
          </a:p>
          <a:p>
            <a:pPr lvl="1"/>
            <a:r>
              <a:rPr lang="fr-FR" dirty="0">
                <a:latin typeface="Helvetica Light"/>
                <a:ea typeface="Tahoma"/>
                <a:cs typeface="Tahoma"/>
              </a:rPr>
              <a:t>Line </a:t>
            </a:r>
            <a:r>
              <a:rPr lang="fr-FR" dirty="0" err="1">
                <a:latin typeface="Helvetica Light"/>
                <a:ea typeface="Tahoma"/>
                <a:cs typeface="Tahoma"/>
              </a:rPr>
              <a:t>search</a:t>
            </a:r>
            <a:endParaRPr lang="fr-FR" dirty="0">
              <a:latin typeface="Helvetica Light"/>
              <a:ea typeface="Tahoma"/>
              <a:cs typeface="Tahoma"/>
            </a:endParaRPr>
          </a:p>
          <a:p>
            <a:pPr lvl="1"/>
            <a:r>
              <a:rPr lang="fr-FR" dirty="0">
                <a:latin typeface="Helvetica Light"/>
                <a:ea typeface="Tahoma"/>
                <a:cs typeface="Tahoma"/>
              </a:rPr>
              <a:t>2</a:t>
            </a:r>
            <a:r>
              <a:rPr lang="fr-FR" baseline="30000" dirty="0">
                <a:latin typeface="Helvetica Light"/>
                <a:ea typeface="Tahoma"/>
                <a:cs typeface="Tahoma"/>
              </a:rPr>
              <a:t>nd</a:t>
            </a:r>
            <a:r>
              <a:rPr lang="fr-FR" dirty="0"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latin typeface="Helvetica Light"/>
                <a:ea typeface="Tahoma"/>
                <a:cs typeface="Tahoma"/>
              </a:rPr>
              <a:t>order</a:t>
            </a:r>
            <a:r>
              <a:rPr lang="fr-FR" dirty="0">
                <a:latin typeface="Helvetica Light"/>
                <a:ea typeface="Tahoma"/>
                <a:cs typeface="Tahoma"/>
              </a:rPr>
              <a:t> </a:t>
            </a:r>
            <a:r>
              <a:rPr lang="fr-FR" dirty="0" err="1">
                <a:latin typeface="Helvetica Light"/>
                <a:ea typeface="Tahoma"/>
                <a:cs typeface="Tahoma"/>
              </a:rPr>
              <a:t>methods</a:t>
            </a:r>
            <a:endParaRPr lang="fr-FR" dirty="0">
              <a:latin typeface="Helvetica Light"/>
              <a:ea typeface="Tahoma"/>
              <a:cs typeface="Tahoma"/>
            </a:endParaRP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3084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Line search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GB" dirty="0"/>
              </a:p>
              <a:p>
                <a:r>
                  <a:rPr lang="en-GB" dirty="0"/>
                  <a:t>Heavily used with Full Batch Gradient Descent</a:t>
                </a:r>
              </a:p>
              <a:p>
                <a:pPr lvl="1"/>
                <a:r>
                  <a:rPr lang="fr-FR" b="0" dirty="0" err="1"/>
                  <a:t>Repea</a:t>
                </a:r>
                <a:r>
                  <a:rPr lang="fr-FR" dirty="0" err="1"/>
                  <a:t>t</a:t>
                </a:r>
                <a:r>
                  <a:rPr lang="fr-FR" dirty="0"/>
                  <a:t> </a:t>
                </a:r>
                <a:r>
                  <a:rPr lang="fr-FR" dirty="0" err="1"/>
                  <a:t>until</a:t>
                </a:r>
                <a:r>
                  <a:rPr lang="fr-FR" dirty="0"/>
                  <a:t> convergence</a:t>
                </a:r>
              </a:p>
              <a:p>
                <a:pPr lvl="2"/>
                <a:r>
                  <a:rPr lang="fr-FR" dirty="0" err="1"/>
                  <a:t>Compute</a:t>
                </a:r>
                <a:r>
                  <a:rPr lang="fr-FR" dirty="0"/>
                  <a:t> </a:t>
                </a:r>
                <a:r>
                  <a:rPr lang="fr-FR" dirty="0" err="1"/>
                  <a:t>descent</a:t>
                </a:r>
                <a:r>
                  <a:rPr lang="fr-FR" dirty="0"/>
                  <a:t> direction</a:t>
                </a:r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fr-FR" dirty="0"/>
              </a:p>
              <a:p>
                <a:pPr lvl="2"/>
                <a:r>
                  <a:rPr lang="fr-FR" dirty="0" err="1">
                    <a:solidFill>
                      <a:srgbClr val="FF0000"/>
                    </a:solidFill>
                  </a:rPr>
                  <a:t>Choose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FF0000"/>
                    </a:solidFill>
                  </a:rPr>
                  <a:t> to « </a:t>
                </a:r>
                <a:r>
                  <a:rPr lang="fr-FR" dirty="0" err="1">
                    <a:solidFill>
                      <a:srgbClr val="FF0000"/>
                    </a:solidFill>
                  </a:rPr>
                  <a:t>loosely</a:t>
                </a:r>
                <a:r>
                  <a:rPr lang="fr-FR" dirty="0">
                    <a:solidFill>
                      <a:srgbClr val="FF0000"/>
                    </a:solidFill>
                  </a:rPr>
                  <a:t> » </a:t>
                </a:r>
                <a:r>
                  <a:rPr lang="fr-FR" dirty="0" err="1">
                    <a:solidFill>
                      <a:srgbClr val="FF0000"/>
                    </a:solidFill>
                  </a:rPr>
                  <a:t>minimize</a:t>
                </a:r>
                <a:r>
                  <a:rPr lang="fr-F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sty m:val="p"/>
                      </m:rPr>
                      <a:rPr lang="fr-FR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pPr lvl="2"/>
                <a:endParaRPr lang="fr-FR" dirty="0">
                  <a:solidFill>
                    <a:srgbClr val="FF0000"/>
                  </a:solidFill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924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17EA-E4E5-834F-B3FA-56959712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Theoretical guarantees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6476A0-8D61-E74C-948C-402B9D83A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Using second order Taylor expansion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</a:t>
                </a:r>
              </a:p>
              <a:p>
                <a:endParaRPr lang="en-FR" dirty="0"/>
              </a:p>
              <a:p>
                <a:r>
                  <a:rPr lang="en-FR" dirty="0"/>
                  <a:t>If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FR" dirty="0"/>
                  <a:t> is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FR" dirty="0"/>
                  <a:t>gradient Lipschitz,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FR" dirty="0"/>
              </a:p>
              <a:p>
                <a:r>
                  <a:rPr lang="en-FR" dirty="0"/>
                  <a:t>That is minimized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F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6476A0-8D61-E74C-948C-402B9D83A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34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Second order optimization methods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4492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We want to speed up our convergence in another way</a:t>
            </a:r>
          </a:p>
          <a:p>
            <a:endParaRPr lang="en-GB" dirty="0"/>
          </a:p>
          <a:p>
            <a:r>
              <a:rPr lang="en-GB" dirty="0"/>
              <a:t>Using the “curvature” information can help a lot</a:t>
            </a:r>
          </a:p>
          <a:p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FE836F-E83C-7648-9D25-3A09B3A88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77" y="2090862"/>
            <a:ext cx="2794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13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Newton’s method</a:t>
            </a:r>
            <a:endParaRPr lang="en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</a:t>
                </a:r>
              </a:p>
              <a:p>
                <a:pPr>
                  <a:lnSpc>
                    <a:spcPct val="160000"/>
                  </a:lnSpc>
                </a:pPr>
                <a:r>
                  <a:rPr lang="en-GB" dirty="0"/>
                  <a:t>Minimizing Taylor expansion </a:t>
                </a:r>
                <a:r>
                  <a:rPr lang="en-GB" dirty="0" err="1"/>
                  <a:t>wrt</a:t>
                </a:r>
                <a:r>
                  <a:rPr lang="en-GB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gives</a:t>
                </a:r>
              </a:p>
              <a:p>
                <a:pPr marL="0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b="0" dirty="0"/>
              </a:p>
              <a:p>
                <a:pPr marL="0" indent="0">
                  <a:buNone/>
                </a:pP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</a:p>
              <a:p>
                <a:endParaRPr lang="en-GB" dirty="0"/>
              </a:p>
              <a:p>
                <a:r>
                  <a:rPr lang="en-GB" dirty="0"/>
                  <a:t>We want to locally minimize L, so by taking the above gradient to 0, we obtain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 cheaper we can solve the linear system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45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88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Synchronous Distributed SGD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The goal is to reduce communication cost</a:t>
            </a:r>
          </a:p>
          <a:p>
            <a:pPr lvl="1"/>
            <a:r>
              <a:rPr lang="en-GB" dirty="0"/>
              <a:t>Exploiting sparsity</a:t>
            </a:r>
          </a:p>
          <a:p>
            <a:pPr lvl="1"/>
            <a:r>
              <a:rPr lang="en-GB" dirty="0"/>
              <a:t>Compression</a:t>
            </a:r>
            <a:endParaRPr lang="en-GB" dirty="0">
              <a:solidFill>
                <a:schemeClr val="tx1"/>
              </a:solidFill>
            </a:endParaRPr>
          </a:p>
          <a:p>
            <a:pPr lvl="1"/>
            <a:r>
              <a:rPr lang="en-GB" dirty="0"/>
              <a:t>Increasing computation</a:t>
            </a:r>
          </a:p>
          <a:p>
            <a:pPr lvl="1"/>
            <a:endParaRPr lang="en-GB" dirty="0"/>
          </a:p>
          <a:p>
            <a:r>
              <a:rPr lang="en-GB" dirty="0"/>
              <a:t>Works reasonably well in practice</a:t>
            </a:r>
          </a:p>
          <a:p>
            <a:pPr lvl="1"/>
            <a:r>
              <a:rPr lang="en-GB" dirty="0"/>
              <a:t>Can also give a good initial solution to be fine tuned with more complex methods</a:t>
            </a:r>
          </a:p>
        </p:txBody>
      </p:sp>
    </p:spTree>
    <p:extLst>
      <p:ext uri="{BB962C8B-B14F-4D97-AF65-F5344CB8AC3E}">
        <p14:creationId xmlns:p14="http://schemas.microsoft.com/office/powerpoint/2010/main" val="186623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Quasi-newton methods</a:t>
            </a:r>
            <a:endParaRPr lang="en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Two main </a:t>
                </a:r>
                <a:r>
                  <a:rPr lang="fr-FR" dirty="0" err="1"/>
                  <a:t>steps</a:t>
                </a:r>
                <a:r>
                  <a:rPr lang="fr-FR" dirty="0"/>
                  <a:t> to newton </a:t>
                </a:r>
                <a:r>
                  <a:rPr lang="fr-FR" dirty="0" err="1"/>
                  <a:t>iteration</a:t>
                </a:r>
                <a:endParaRPr lang="fr-FR" dirty="0"/>
              </a:p>
              <a:p>
                <a:pPr lvl="1"/>
                <a:r>
                  <a:rPr lang="fr-FR" dirty="0" err="1"/>
                  <a:t>Compute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Solve linear system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Δ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Both of these steps can be very expensive</a:t>
                </a:r>
              </a:p>
              <a:p>
                <a:endParaRPr lang="en-GB" dirty="0"/>
              </a:p>
              <a:p>
                <a:r>
                  <a:rPr lang="en-GB" dirty="0"/>
                  <a:t>Quasi-newton methods approximate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GB" dirty="0"/>
                  <a:t> by some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 and updates it appropriately at each step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34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CC56-64F3-2B48-AB90-230839CF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Barzilai Borwein step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4686B-0B55-6646-BE6A-C0F86B8B9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FR" dirty="0"/>
                  <a:t>We want to approximate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FR" dirty="0"/>
                  <a:t>, but how ?</a:t>
                </a:r>
              </a:p>
              <a:p>
                <a:endParaRPr lang="en-FR" sz="600" dirty="0"/>
              </a:p>
              <a:p>
                <a:r>
                  <a:rPr lang="en-FR" dirty="0"/>
                  <a:t>Secant condition,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FR" dirty="0"/>
                  <a:t> such that</a:t>
                </a:r>
              </a:p>
              <a:p>
                <a:endParaRPr lang="en-FR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FR" dirty="0"/>
              </a:p>
              <a:p>
                <a:pPr marL="0" indent="0">
                  <a:buNone/>
                </a:pPr>
                <a:endParaRPr lang="en-FR" sz="800" dirty="0"/>
              </a:p>
              <a:p>
                <a:r>
                  <a:rPr lang="fr-FR" dirty="0"/>
                  <a:t>Most simple approximation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fr-FR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fr-FR" b="1" dirty="0"/>
              </a:p>
              <a:p>
                <a:r>
                  <a:rPr lang="en-FR" dirty="0"/>
                  <a:t>Not enough degrees of freedom to achieve secant condition but we can minimize the residuals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  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F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4686B-0B55-6646-BE6A-C0F86B8B9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72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892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Quasi-newton methods : generic</a:t>
            </a:r>
            <a:endParaRPr lang="en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/>
                  <a:t>Until convergence</a:t>
                </a:r>
              </a:p>
              <a:p>
                <a:pPr lvl="1"/>
                <a:r>
                  <a:rPr lang="fr-FR" b="0" dirty="0" err="1"/>
                  <a:t>Compute</a:t>
                </a:r>
                <a:r>
                  <a:rPr lang="fr-FR" b="0" dirty="0"/>
                  <a:t> update direction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fr-FR" b="0" i="0" dirty="0">
                    <a:latin typeface="Cambria Math" panose="02040503050406030204" pitchFamily="18" charset="0"/>
                  </a:rPr>
                  <a:t>)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pPr lvl="1"/>
                <a:r>
                  <a:rPr lang="fr-FR" dirty="0"/>
                  <a:t>Line </a:t>
                </a:r>
                <a:r>
                  <a:rPr lang="fr-FR" dirty="0" err="1"/>
                  <a:t>search</a:t>
                </a:r>
                <a:r>
                  <a:rPr lang="fr-FR" dirty="0"/>
                  <a:t> for </a:t>
                </a:r>
                <a:r>
                  <a:rPr lang="fr-FR" dirty="0" err="1"/>
                  <a:t>learning</a:t>
                </a:r>
                <a:r>
                  <a:rPr lang="fr-FR" dirty="0"/>
                  <a:t> rate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fr-FR" b="0" dirty="0">
                    <a:ea typeface="Cambria Math" panose="02040503050406030204" pitchFamily="18" charset="0"/>
                  </a:rPr>
                  <a:t>Update </a:t>
                </a:r>
                <a:r>
                  <a:rPr lang="fr-FR" b="0" dirty="0" err="1">
                    <a:ea typeface="Cambria Math" panose="02040503050406030204" pitchFamily="18" charset="0"/>
                  </a:rPr>
                  <a:t>parameters</a:t>
                </a:r>
                <a:endParaRPr lang="fr-FR" b="0" dirty="0">
                  <a:ea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fr-FR" b="0" dirty="0">
                    <a:ea typeface="Cambria Math" panose="02040503050406030204" pitchFamily="18" charset="0"/>
                  </a:rPr>
                  <a:t>Store the </a:t>
                </a:r>
                <a:r>
                  <a:rPr lang="fr-FR" b="0" dirty="0" err="1">
                    <a:ea typeface="Cambria Math" panose="02040503050406030204" pitchFamily="18" charset="0"/>
                  </a:rPr>
                  <a:t>parameters</a:t>
                </a:r>
                <a:r>
                  <a:rPr lang="fr-FR" b="0" dirty="0">
                    <a:ea typeface="Cambria Math" panose="02040503050406030204" pitchFamily="18" charset="0"/>
                  </a:rPr>
                  <a:t> and gradient deltas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fr-FR" dirty="0">
                    <a:ea typeface="Cambria Math" panose="02040503050406030204" pitchFamily="18" charset="0"/>
                  </a:rPr>
                  <a:t>Update inverse </a:t>
                </a:r>
                <a:r>
                  <a:rPr lang="fr-FR" dirty="0" err="1">
                    <a:ea typeface="Cambria Math" panose="02040503050406030204" pitchFamily="18" charset="0"/>
                  </a:rPr>
                  <a:t>hessian</a:t>
                </a:r>
                <a:r>
                  <a:rPr lang="fr-FR" dirty="0">
                    <a:ea typeface="Cambria Math" panose="02040503050406030204" pitchFamily="18" charset="0"/>
                  </a:rPr>
                  <a:t> approximation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𝑄𝑢𝑎𝑠𝑖𝑈𝑝𝑑𝑎𝑡𝑒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/>
              </a:p>
              <a:p>
                <a:pPr lvl="1"/>
                <a:endParaRPr lang="fr-FR" dirty="0"/>
              </a:p>
              <a:p>
                <a:pPr lvl="1"/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059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BFGS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b="0" dirty="0">
                    <a:ea typeface="Cambria Math" panose="02040503050406030204" pitchFamily="18" charset="0"/>
                  </a:rPr>
                  <a:t>Update B </a:t>
                </a:r>
                <a:r>
                  <a:rPr lang="fr-FR" b="0" dirty="0" err="1">
                    <a:ea typeface="Cambria Math" panose="02040503050406030204" pitchFamily="18" charset="0"/>
                  </a:rPr>
                  <a:t>with</a:t>
                </a:r>
                <a:r>
                  <a:rPr lang="fr-FR" b="0" dirty="0">
                    <a:ea typeface="Cambria Math" panose="02040503050406030204" pitchFamily="18" charset="0"/>
                  </a:rPr>
                  <a:t> a </a:t>
                </a:r>
                <a:r>
                  <a:rPr lang="fr-FR" b="0" dirty="0" err="1">
                    <a:ea typeface="Cambria Math" panose="02040503050406030204" pitchFamily="18" charset="0"/>
                  </a:rPr>
                  <a:t>rank</a:t>
                </a:r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two</a:t>
                </a:r>
                <a:r>
                  <a:rPr lang="fr-FR" b="0" dirty="0">
                    <a:ea typeface="Cambria Math" panose="02040503050406030204" pitchFamily="18" charset="0"/>
                  </a:rPr>
                  <a:t> matrix, of the </a:t>
                </a:r>
                <a:r>
                  <a:rPr lang="fr-FR" b="0" dirty="0" err="1">
                    <a:ea typeface="Cambria Math" panose="02040503050406030204" pitchFamily="18" charset="0"/>
                  </a:rPr>
                  <a:t>form</a:t>
                </a:r>
                <a:endParaRPr lang="fr-FR" b="0" dirty="0">
                  <a:ea typeface="Cambria Math" panose="02040503050406030204" pitchFamily="18" charset="0"/>
                </a:endParaRPr>
              </a:p>
              <a:p>
                <a:endParaRPr lang="fr-FR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𝑎𝑢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𝑏𝑣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dirty="0">
                  <a:ea typeface="Cambria Math" panose="02040503050406030204" pitchFamily="18" charset="0"/>
                </a:endParaRPr>
              </a:p>
              <a:p>
                <a:r>
                  <a:rPr lang="fr-FR" b="0" dirty="0">
                    <a:ea typeface="Cambria Math" panose="02040503050406030204" pitchFamily="18" charset="0"/>
                  </a:rPr>
                  <a:t>Limi</a:t>
                </a:r>
                <a:r>
                  <a:rPr lang="fr-FR" dirty="0">
                    <a:ea typeface="Cambria Math" panose="02040503050406030204" pitchFamily="18" charset="0"/>
                  </a:rPr>
                  <a:t>ted memory BFGS or L-BFGS for short</a:t>
                </a:r>
              </a:p>
              <a:p>
                <a:pPr lvl="1"/>
                <a:r>
                  <a:rPr lang="fr-FR" b="0" dirty="0" err="1">
                    <a:ea typeface="Cambria Math" panose="02040503050406030204" pitchFamily="18" charset="0"/>
                  </a:rPr>
                  <a:t>Perform</a:t>
                </a:r>
                <a:r>
                  <a:rPr lang="fr-FR" b="0" dirty="0">
                    <a:ea typeface="Cambria Math" panose="02040503050406030204" pitchFamily="18" charset="0"/>
                  </a:rPr>
                  <a:t> the update </a:t>
                </a:r>
                <a:r>
                  <a:rPr lang="fr-FR" b="0" dirty="0" err="1">
                    <a:ea typeface="Cambria Math" panose="02040503050406030204" pitchFamily="18" charset="0"/>
                  </a:rPr>
                  <a:t>without</a:t>
                </a:r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actually</a:t>
                </a:r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mater</a:t>
                </a:r>
                <a:r>
                  <a:rPr lang="fr-FR" dirty="0" err="1">
                    <a:ea typeface="Cambria Math" panose="02040503050406030204" pitchFamily="18" charset="0"/>
                  </a:rPr>
                  <a:t>ializing</a:t>
                </a:r>
                <a:r>
                  <a:rPr lang="fr-FR" dirty="0">
                    <a:ea typeface="Cambria Math" panose="02040503050406030204" pitchFamily="18" charset="0"/>
                  </a:rPr>
                  <a:t> B matrix and </a:t>
                </a:r>
                <a:r>
                  <a:rPr lang="fr-FR" dirty="0" err="1">
                    <a:ea typeface="Cambria Math" panose="02040503050406030204" pitchFamily="18" charset="0"/>
                  </a:rPr>
                  <a:t>performing</a:t>
                </a:r>
                <a:r>
                  <a:rPr lang="fr-FR" dirty="0">
                    <a:ea typeface="Cambria Math" panose="02040503050406030204" pitchFamily="18" charset="0"/>
                  </a:rPr>
                  <a:t> an explicit matrix </a:t>
                </a:r>
                <a:r>
                  <a:rPr lang="fr-FR" dirty="0" err="1">
                    <a:ea typeface="Cambria Math" panose="02040503050406030204" pitchFamily="18" charset="0"/>
                  </a:rPr>
                  <a:t>vector</a:t>
                </a:r>
                <a:r>
                  <a:rPr lang="fr-FR" dirty="0">
                    <a:ea typeface="Cambria Math" panose="02040503050406030204" pitchFamily="18" charset="0"/>
                  </a:rPr>
                  <a:t> multiplication</a:t>
                </a:r>
              </a:p>
              <a:p>
                <a:pPr lvl="1"/>
                <a:endParaRPr lang="fr-FR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fr-FR" b="0" dirty="0">
                    <a:ea typeface="Cambria Math" panose="02040503050406030204" pitchFamily="18" charset="0"/>
                  </a:rPr>
                  <a:t>Can </a:t>
                </a:r>
                <a:r>
                  <a:rPr lang="fr-FR" b="0" dirty="0" err="1">
                    <a:ea typeface="Cambria Math" panose="02040503050406030204" pitchFamily="18" charset="0"/>
                  </a:rPr>
                  <a:t>be</a:t>
                </a:r>
                <a:r>
                  <a:rPr lang="fr-FR" b="0" dirty="0">
                    <a:ea typeface="Cambria Math" panose="02040503050406030204" pitchFamily="18" charset="0"/>
                  </a:rPr>
                  <a:t> </a:t>
                </a:r>
                <a:r>
                  <a:rPr lang="fr-FR" b="0" dirty="0" err="1">
                    <a:ea typeface="Cambria Math" panose="02040503050406030204" pitchFamily="18" charset="0"/>
                  </a:rPr>
                  <a:t>achieved</a:t>
                </a:r>
                <a:r>
                  <a:rPr lang="fr-FR" b="0" dirty="0">
                    <a:ea typeface="Cambria Math" panose="02040503050406030204" pitchFamily="18" charset="0"/>
                  </a:rPr>
                  <a:t> by </a:t>
                </a:r>
                <a:r>
                  <a:rPr lang="fr-FR" dirty="0" err="1">
                    <a:ea typeface="Cambria Math" panose="02040503050406030204" pitchFamily="18" charset="0"/>
                  </a:rPr>
                  <a:t>storing</a:t>
                </a:r>
                <a:r>
                  <a:rPr lang="fr-FR" dirty="0">
                    <a:ea typeface="Cambria Math" panose="02040503050406030204" pitchFamily="18" charset="0"/>
                  </a:rPr>
                  <a:t> the </a:t>
                </a:r>
                <a:r>
                  <a:rPr lang="fr-FR" dirty="0" err="1">
                    <a:ea typeface="Cambria Math" panose="02040503050406030204" pitchFamily="18" charset="0"/>
                  </a:rPr>
                  <a:t>latest</a:t>
                </a:r>
                <a:r>
                  <a:rPr lang="fr-FR" dirty="0">
                    <a:ea typeface="Cambria Math" panose="02040503050406030204" pitchFamily="18" charset="0"/>
                  </a:rPr>
                  <a:t> few values and gradients</a:t>
                </a:r>
                <a:endParaRPr lang="fr-FR" b="0" dirty="0">
                  <a:ea typeface="Cambria Math" panose="02040503050406030204" pitchFamily="18" charset="0"/>
                </a:endParaRPr>
              </a:p>
              <a:p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>
                  <a:ea typeface="Cambria Math" panose="02040503050406030204" pitchFamily="18" charset="0"/>
                </a:endParaRPr>
              </a:p>
              <a:p>
                <a:pPr lvl="1"/>
                <a:endParaRPr lang="fr-FR" b="0" dirty="0"/>
              </a:p>
              <a:p>
                <a:pPr lvl="1"/>
                <a:endParaRPr lang="fr-FR" dirty="0"/>
              </a:p>
              <a:p>
                <a:pPr lvl="1"/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9F4F0FC-9B82-3D40-98B3-B4D29F6B3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572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Why are we talking about this ?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err="1">
                <a:ea typeface="Cambria Math" panose="02040503050406030204" pitchFamily="18" charset="0"/>
              </a:rPr>
              <a:t>We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can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now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perform</a:t>
            </a:r>
            <a:r>
              <a:rPr lang="fr-FR">
                <a:ea typeface="Cambria Math" panose="02040503050406030204" pitchFamily="18" charset="0"/>
              </a:rPr>
              <a:t> second </a:t>
            </a:r>
            <a:r>
              <a:rPr lang="fr-FR" err="1">
                <a:ea typeface="Cambria Math" panose="02040503050406030204" pitchFamily="18" charset="0"/>
              </a:rPr>
              <a:t>order</a:t>
            </a:r>
            <a:r>
              <a:rPr lang="fr-FR">
                <a:ea typeface="Cambria Math" panose="02040503050406030204" pitchFamily="18" charset="0"/>
              </a:rPr>
              <a:t> updates </a:t>
            </a:r>
            <a:r>
              <a:rPr lang="fr-FR" err="1">
                <a:ea typeface="Cambria Math" panose="02040503050406030204" pitchFamily="18" charset="0"/>
              </a:rPr>
              <a:t>just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with</a:t>
            </a:r>
            <a:r>
              <a:rPr lang="fr-FR">
                <a:ea typeface="Cambria Math" panose="02040503050406030204" pitchFamily="18" charset="0"/>
              </a:rPr>
              <a:t> the (full) gradient</a:t>
            </a:r>
          </a:p>
          <a:p>
            <a:endParaRPr lang="fr-FR">
              <a:ea typeface="Cambria Math" panose="02040503050406030204" pitchFamily="18" charset="0"/>
            </a:endParaRPr>
          </a:p>
          <a:p>
            <a:r>
              <a:rPr lang="fr-FR" b="0">
                <a:ea typeface="Cambria Math" panose="02040503050406030204" pitchFamily="18" charset="0"/>
              </a:rPr>
              <a:t>Gradient computation </a:t>
            </a:r>
            <a:r>
              <a:rPr lang="fr-FR" b="0" err="1">
                <a:ea typeface="Cambria Math" panose="02040503050406030204" pitchFamily="18" charset="0"/>
              </a:rPr>
              <a:t>is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em</a:t>
            </a:r>
            <a:r>
              <a:rPr lang="fr-FR" err="1">
                <a:ea typeface="Cambria Math" panose="02040503050406030204" pitchFamily="18" charset="0"/>
              </a:rPr>
              <a:t>barassingly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parallel</a:t>
            </a:r>
            <a:endParaRPr lang="fr-FR">
              <a:ea typeface="Cambria Math" panose="02040503050406030204" pitchFamily="18" charset="0"/>
            </a:endParaRPr>
          </a:p>
          <a:p>
            <a:endParaRPr lang="fr-FR">
              <a:ea typeface="Cambria Math" panose="02040503050406030204" pitchFamily="18" charset="0"/>
            </a:endParaRPr>
          </a:p>
          <a:p>
            <a:r>
              <a:rPr lang="fr-FR" b="0">
                <a:ea typeface="Cambria Math" panose="02040503050406030204" pitchFamily="18" charset="0"/>
              </a:rPr>
              <a:t>L-BFGS </a:t>
            </a:r>
            <a:r>
              <a:rPr lang="fr-FR" b="0" err="1">
                <a:ea typeface="Cambria Math" panose="02040503050406030204" pitchFamily="18" charset="0"/>
              </a:rPr>
              <a:t>works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very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well</a:t>
            </a:r>
            <a:r>
              <a:rPr lang="fr-FR" b="0">
                <a:ea typeface="Cambria Math" panose="02040503050406030204" pitchFamily="18" charset="0"/>
              </a:rPr>
              <a:t> in practice and converges in </a:t>
            </a:r>
            <a:r>
              <a:rPr lang="fr-FR" b="0" err="1">
                <a:ea typeface="Cambria Math" panose="02040503050406030204" pitchFamily="18" charset="0"/>
              </a:rPr>
              <a:t>very</a:t>
            </a:r>
            <a:r>
              <a:rPr lang="fr-FR" b="0">
                <a:ea typeface="Cambria Math" panose="02040503050406030204" pitchFamily="18" charset="0"/>
              </a:rPr>
              <a:t> few </a:t>
            </a:r>
            <a:r>
              <a:rPr lang="fr-FR" b="0" err="1">
                <a:ea typeface="Cambria Math" panose="02040503050406030204" pitchFamily="18" charset="0"/>
              </a:rPr>
              <a:t>epochs</a:t>
            </a:r>
            <a:r>
              <a:rPr lang="fr-FR" b="0">
                <a:ea typeface="Cambria Math" panose="02040503050406030204" pitchFamily="18" charset="0"/>
              </a:rPr>
              <a:t> (</a:t>
            </a:r>
            <a:r>
              <a:rPr lang="fr-FR" b="0" err="1">
                <a:ea typeface="Cambria Math" panose="02040503050406030204" pitchFamily="18" charset="0"/>
              </a:rPr>
              <a:t>so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we</a:t>
            </a:r>
            <a:r>
              <a:rPr lang="fr-FR" b="0">
                <a:ea typeface="Cambria Math" panose="02040503050406030204" pitchFamily="18" charset="0"/>
              </a:rPr>
              <a:t> </a:t>
            </a:r>
            <a:r>
              <a:rPr lang="fr-FR" b="0" err="1">
                <a:ea typeface="Cambria Math" panose="02040503050406030204" pitchFamily="18" charset="0"/>
              </a:rPr>
              <a:t>increase</a:t>
            </a:r>
            <a:r>
              <a:rPr lang="fr-FR" b="0">
                <a:ea typeface="Cambria Math" panose="02040503050406030204" pitchFamily="18" charset="0"/>
              </a:rPr>
              <a:t> the computation to </a:t>
            </a:r>
            <a:r>
              <a:rPr lang="fr-FR" b="0" err="1">
                <a:ea typeface="Cambria Math" panose="02040503050406030204" pitchFamily="18" charset="0"/>
              </a:rPr>
              <a:t>reduce</a:t>
            </a:r>
            <a:r>
              <a:rPr lang="fr-FR" b="0">
                <a:ea typeface="Cambria Math" panose="02040503050406030204" pitchFamily="18" charset="0"/>
              </a:rPr>
              <a:t> the communication </a:t>
            </a:r>
            <a:r>
              <a:rPr lang="fr-FR" b="0" err="1">
                <a:ea typeface="Cambria Math" panose="02040503050406030204" pitchFamily="18" charset="0"/>
              </a:rPr>
              <a:t>overhead</a:t>
            </a:r>
            <a:r>
              <a:rPr lang="fr-FR" b="0">
                <a:ea typeface="Cambria Math" panose="02040503050406030204" pitchFamily="18" charset="0"/>
              </a:rPr>
              <a:t>)</a:t>
            </a:r>
          </a:p>
          <a:p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/>
          </a:p>
          <a:p>
            <a:pPr lvl="1"/>
            <a:endParaRPr lang="fr-FR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629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Conclusion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0" err="1">
                <a:ea typeface="Cambria Math" panose="02040503050406030204" pitchFamily="18" charset="0"/>
              </a:rPr>
              <a:t>Distributed</a:t>
            </a:r>
            <a:r>
              <a:rPr lang="fr-FR" b="0">
                <a:ea typeface="Cambria Math" panose="02040503050406030204" pitchFamily="18" charset="0"/>
              </a:rPr>
              <a:t> Machine Learning </a:t>
            </a:r>
            <a:r>
              <a:rPr lang="fr-FR" b="0" err="1">
                <a:ea typeface="Cambria Math" panose="02040503050406030204" pitchFamily="18" charset="0"/>
              </a:rPr>
              <a:t>is</a:t>
            </a:r>
            <a:r>
              <a:rPr lang="fr-FR" b="0">
                <a:ea typeface="Cambria Math" panose="02040503050406030204" pitchFamily="18" charset="0"/>
              </a:rPr>
              <a:t> about </a:t>
            </a:r>
            <a:r>
              <a:rPr lang="fr-FR" b="0" err="1">
                <a:ea typeface="Cambria Math" panose="02040503050406030204" pitchFamily="18" charset="0"/>
              </a:rPr>
              <a:t>trade-offs</a:t>
            </a:r>
            <a:endParaRPr lang="fr-FR" b="0">
              <a:ea typeface="Cambria Math" panose="02040503050406030204" pitchFamily="18" charset="0"/>
            </a:endParaRPr>
          </a:p>
          <a:p>
            <a:pPr lvl="1"/>
            <a:r>
              <a:rPr lang="fr-FR">
                <a:ea typeface="Cambria Math" panose="02040503050406030204" pitchFamily="18" charset="0"/>
              </a:rPr>
              <a:t>Communication VS computation </a:t>
            </a:r>
            <a:r>
              <a:rPr lang="fr-FR" err="1">
                <a:ea typeface="Cambria Math" panose="02040503050406030204" pitchFamily="18" charset="0"/>
              </a:rPr>
              <a:t>cost</a:t>
            </a:r>
            <a:endParaRPr lang="fr-FR">
              <a:ea typeface="Cambria Math" panose="02040503050406030204" pitchFamily="18" charset="0"/>
            </a:endParaRPr>
          </a:p>
          <a:p>
            <a:endParaRPr lang="fr-FR">
              <a:ea typeface="Cambria Math" panose="02040503050406030204" pitchFamily="18" charset="0"/>
            </a:endParaRPr>
          </a:p>
          <a:p>
            <a:r>
              <a:rPr lang="fr-FR">
                <a:ea typeface="Cambria Math" panose="02040503050406030204" pitchFamily="18" charset="0"/>
              </a:rPr>
              <a:t>For simple </a:t>
            </a:r>
            <a:r>
              <a:rPr lang="fr-FR" err="1">
                <a:ea typeface="Cambria Math" panose="02040503050406030204" pitchFamily="18" charset="0"/>
              </a:rPr>
              <a:t>models</a:t>
            </a:r>
            <a:r>
              <a:rPr lang="fr-FR">
                <a:ea typeface="Cambria Math" panose="02040503050406030204" pitchFamily="18" charset="0"/>
              </a:rPr>
              <a:t> (</a:t>
            </a:r>
            <a:r>
              <a:rPr lang="fr-FR" err="1">
                <a:ea typeface="Cambria Math" panose="02040503050406030204" pitchFamily="18" charset="0"/>
              </a:rPr>
              <a:t>like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Logistic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Regression</a:t>
            </a:r>
            <a:r>
              <a:rPr lang="fr-FR">
                <a:ea typeface="Cambria Math" panose="02040503050406030204" pitchFamily="18" charset="0"/>
              </a:rPr>
              <a:t>), a </a:t>
            </a:r>
            <a:r>
              <a:rPr lang="fr-FR" err="1">
                <a:ea typeface="Cambria Math" panose="02040503050406030204" pitchFamily="18" charset="0"/>
              </a:rPr>
              <a:t>synchronous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approach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works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well</a:t>
            </a:r>
            <a:endParaRPr lang="fr-FR">
              <a:ea typeface="Cambria Math" panose="02040503050406030204" pitchFamily="18" charset="0"/>
            </a:endParaRPr>
          </a:p>
          <a:p>
            <a:pPr lvl="1"/>
            <a:r>
              <a:rPr lang="fr-FR">
                <a:ea typeface="Cambria Math" panose="02040503050406030204" pitchFamily="18" charset="0"/>
              </a:rPr>
              <a:t>Exploit </a:t>
            </a:r>
            <a:r>
              <a:rPr lang="fr-FR" err="1">
                <a:ea typeface="Cambria Math" panose="02040503050406030204" pitchFamily="18" charset="0"/>
              </a:rPr>
              <a:t>sparsity</a:t>
            </a:r>
            <a:endParaRPr lang="fr-FR">
              <a:ea typeface="Cambria Math" panose="02040503050406030204" pitchFamily="18" charset="0"/>
            </a:endParaRPr>
          </a:p>
          <a:p>
            <a:pPr lvl="1"/>
            <a:r>
              <a:rPr lang="fr-FR">
                <a:ea typeface="Cambria Math" panose="02040503050406030204" pitchFamily="18" charset="0"/>
              </a:rPr>
              <a:t>Use more </a:t>
            </a:r>
            <a:r>
              <a:rPr lang="fr-FR" err="1">
                <a:ea typeface="Cambria Math" panose="02040503050406030204" pitchFamily="18" charset="0"/>
              </a:rPr>
              <a:t>complex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optimization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schemes</a:t>
            </a:r>
            <a:endParaRPr lang="fr-FR">
              <a:ea typeface="Cambria Math" panose="02040503050406030204" pitchFamily="18" charset="0"/>
            </a:endParaRPr>
          </a:p>
          <a:p>
            <a:pPr lvl="1"/>
            <a:endParaRPr lang="fr-FR">
              <a:ea typeface="Cambria Math" panose="02040503050406030204" pitchFamily="18" charset="0"/>
            </a:endParaRPr>
          </a:p>
          <a:p>
            <a:r>
              <a:rPr lang="fr-FR">
                <a:ea typeface="Cambria Math" panose="02040503050406030204" pitchFamily="18" charset="0"/>
              </a:rPr>
              <a:t>There are </a:t>
            </a:r>
            <a:r>
              <a:rPr lang="fr-FR" err="1">
                <a:ea typeface="Cambria Math" panose="02040503050406030204" pitchFamily="18" charset="0"/>
              </a:rPr>
              <a:t>several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ways</a:t>
            </a:r>
            <a:r>
              <a:rPr lang="fr-FR">
                <a:ea typeface="Cambria Math" panose="02040503050406030204" pitchFamily="18" charset="0"/>
              </a:rPr>
              <a:t> to </a:t>
            </a:r>
            <a:r>
              <a:rPr lang="fr-FR" err="1">
                <a:ea typeface="Cambria Math" panose="02040503050406030204" pitchFamily="18" charset="0"/>
              </a:rPr>
              <a:t>distribute</a:t>
            </a:r>
            <a:r>
              <a:rPr lang="fr-FR">
                <a:ea typeface="Cambria Math" panose="02040503050406030204" pitchFamily="18" charset="0"/>
              </a:rPr>
              <a:t> and </a:t>
            </a:r>
            <a:r>
              <a:rPr lang="fr-FR" err="1">
                <a:ea typeface="Cambria Math" panose="02040503050406030204" pitchFamily="18" charset="0"/>
              </a:rPr>
              <a:t>aggregate</a:t>
            </a:r>
            <a:r>
              <a:rPr lang="fr-FR">
                <a:ea typeface="Cambria Math" panose="02040503050406030204" pitchFamily="18" charset="0"/>
              </a:rPr>
              <a:t> computation</a:t>
            </a:r>
          </a:p>
          <a:p>
            <a:pPr lvl="1"/>
            <a:r>
              <a:rPr lang="fr-FR" err="1">
                <a:ea typeface="Cambria Math" panose="02040503050406030204" pitchFamily="18" charset="0"/>
              </a:rPr>
              <a:t>Centralized</a:t>
            </a:r>
            <a:r>
              <a:rPr lang="fr-FR">
                <a:ea typeface="Cambria Math" panose="02040503050406030204" pitchFamily="18" charset="0"/>
              </a:rPr>
              <a:t> </a:t>
            </a:r>
            <a:r>
              <a:rPr lang="fr-FR" err="1">
                <a:ea typeface="Cambria Math" panose="02040503050406030204" pitchFamily="18" charset="0"/>
              </a:rPr>
              <a:t>synchronous</a:t>
            </a:r>
            <a:r>
              <a:rPr lang="fr-FR">
                <a:ea typeface="Cambria Math" panose="02040503050406030204" pitchFamily="18" charset="0"/>
              </a:rPr>
              <a:t> or </a:t>
            </a:r>
            <a:r>
              <a:rPr lang="fr-FR" err="1">
                <a:ea typeface="Cambria Math" panose="02040503050406030204" pitchFamily="18" charset="0"/>
              </a:rPr>
              <a:t>asynchronous</a:t>
            </a:r>
            <a:r>
              <a:rPr lang="fr-FR">
                <a:ea typeface="Cambria Math" panose="02040503050406030204" pitchFamily="18" charset="0"/>
              </a:rPr>
              <a:t> model, </a:t>
            </a:r>
            <a:r>
              <a:rPr lang="fr-FR" err="1">
                <a:ea typeface="Cambria Math" panose="02040503050406030204" pitchFamily="18" charset="0"/>
              </a:rPr>
              <a:t>AllReduce</a:t>
            </a:r>
            <a:r>
              <a:rPr lang="fr-FR">
                <a:ea typeface="Cambria Math" panose="02040503050406030204" pitchFamily="18" charset="0"/>
              </a:rPr>
              <a:t> …</a:t>
            </a:r>
          </a:p>
          <a:p>
            <a:pPr lvl="1"/>
            <a:endParaRPr lang="fr-FR">
              <a:ea typeface="Cambria Math" panose="02040503050406030204" pitchFamily="18" charset="0"/>
            </a:endParaRPr>
          </a:p>
          <a:p>
            <a:endParaRPr lang="fr-FR">
              <a:ea typeface="Cambria Math" panose="02040503050406030204" pitchFamily="18" charset="0"/>
            </a:endParaRPr>
          </a:p>
          <a:p>
            <a:endParaRPr lang="fr-FR" b="0">
              <a:ea typeface="Cambria Math" panose="02040503050406030204" pitchFamily="18" charset="0"/>
            </a:endParaRPr>
          </a:p>
          <a:p>
            <a:pPr lvl="1"/>
            <a:endParaRPr lang="fr-FR" b="0"/>
          </a:p>
          <a:p>
            <a:pPr lvl="1"/>
            <a:endParaRPr lang="fr-FR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215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0" dirty="0" err="1">
                <a:ea typeface="Cambria Math" panose="02040503050406030204" pitchFamily="18" charset="0"/>
              </a:rPr>
              <a:t>AllReduce</a:t>
            </a:r>
            <a:endParaRPr lang="fr-FR" b="0" dirty="0">
              <a:ea typeface="Cambria Math" panose="02040503050406030204" pitchFamily="18" charset="0"/>
            </a:endParaRPr>
          </a:p>
          <a:p>
            <a:pPr lvl="1"/>
            <a:r>
              <a:rPr lang="fr-FR" dirty="0" err="1">
                <a:ea typeface="Cambria Math" panose="02040503050406030204" pitchFamily="18" charset="0"/>
              </a:rPr>
              <a:t>Average</a:t>
            </a:r>
            <a:r>
              <a:rPr lang="fr-FR" dirty="0">
                <a:ea typeface="Cambria Math" panose="02040503050406030204" pitchFamily="18" charset="0"/>
              </a:rPr>
              <a:t> all the values in all the computation </a:t>
            </a:r>
            <a:r>
              <a:rPr lang="fr-FR" dirty="0" err="1">
                <a:ea typeface="Cambria Math" panose="02040503050406030204" pitchFamily="18" charset="0"/>
              </a:rPr>
              <a:t>nodes</a:t>
            </a:r>
            <a:r>
              <a:rPr lang="fr-FR" dirty="0">
                <a:ea typeface="Cambria Math" panose="02040503050406030204" pitchFamily="18" charset="0"/>
              </a:rPr>
              <a:t> and </a:t>
            </a:r>
            <a:r>
              <a:rPr lang="fr-FR" dirty="0" err="1">
                <a:ea typeface="Cambria Math" panose="02040503050406030204" pitchFamily="18" charset="0"/>
              </a:rPr>
              <a:t>send</a:t>
            </a:r>
            <a:r>
              <a:rPr lang="fr-FR" dirty="0">
                <a:ea typeface="Cambria Math" panose="02040503050406030204" pitchFamily="18" charset="0"/>
              </a:rPr>
              <a:t> the </a:t>
            </a:r>
            <a:r>
              <a:rPr lang="fr-FR" dirty="0" err="1">
                <a:ea typeface="Cambria Math" panose="02040503050406030204" pitchFamily="18" charset="0"/>
              </a:rPr>
              <a:t>averages</a:t>
            </a:r>
            <a:r>
              <a:rPr lang="fr-FR" dirty="0">
                <a:ea typeface="Cambria Math" panose="02040503050406030204" pitchFamily="18" charset="0"/>
              </a:rPr>
              <a:t> value to all the </a:t>
            </a:r>
            <a:r>
              <a:rPr lang="fr-FR" dirty="0" err="1">
                <a:ea typeface="Cambria Math" panose="02040503050406030204" pitchFamily="18" charset="0"/>
              </a:rPr>
              <a:t>nodes</a:t>
            </a:r>
            <a:endParaRPr lang="fr-FR" dirty="0">
              <a:ea typeface="Cambria Math" panose="02040503050406030204" pitchFamily="18" charset="0"/>
            </a:endParaRPr>
          </a:p>
          <a:p>
            <a:pPr lvl="1"/>
            <a:r>
              <a:rPr lang="fr-FR" b="0" dirty="0" err="1">
                <a:ea typeface="Cambria Math" panose="02040503050406030204" pitchFamily="18" charset="0"/>
              </a:rPr>
              <a:t>Example</a:t>
            </a:r>
            <a:r>
              <a:rPr lang="fr-FR" b="0" dirty="0">
                <a:ea typeface="Cambria Math" panose="02040503050406030204" pitchFamily="18" charset="0"/>
              </a:rPr>
              <a:t>: </a:t>
            </a:r>
            <a:r>
              <a:rPr lang="fr-FR" b="0" dirty="0" err="1">
                <a:ea typeface="Cambria Math" panose="02040503050406030204" pitchFamily="18" charset="0"/>
              </a:rPr>
              <a:t>averaging</a:t>
            </a:r>
            <a:r>
              <a:rPr lang="fr-FR" b="0" dirty="0">
                <a:ea typeface="Cambria Math" panose="02040503050406030204" pitchFamily="18" charset="0"/>
              </a:rPr>
              <a:t> gradients !</a:t>
            </a:r>
          </a:p>
          <a:p>
            <a:pPr lvl="1"/>
            <a:endParaRPr lang="fr-FR" dirty="0">
              <a:ea typeface="Cambria Math" panose="02040503050406030204" pitchFamily="18" charset="0"/>
            </a:endParaRPr>
          </a:p>
          <a:p>
            <a:r>
              <a:rPr lang="fr-FR" dirty="0" err="1">
                <a:ea typeface="Cambria Math" panose="02040503050406030204" pitchFamily="18" charset="0"/>
              </a:rPr>
              <a:t>Implementation</a:t>
            </a:r>
            <a:endParaRPr lang="fr-FR" dirty="0">
              <a:ea typeface="Cambria Math" panose="02040503050406030204" pitchFamily="18" charset="0"/>
            </a:endParaRPr>
          </a:p>
          <a:p>
            <a:pPr lvl="1"/>
            <a:r>
              <a:rPr lang="fr-FR" dirty="0" err="1">
                <a:ea typeface="Cambria Math" panose="02040503050406030204" pitchFamily="18" charset="0"/>
              </a:rPr>
              <a:t>Naive</a:t>
            </a:r>
            <a:r>
              <a:rPr lang="fr-FR" dirty="0">
                <a:ea typeface="Cambria Math" panose="02040503050406030204" pitchFamily="18" charset="0"/>
              </a:rPr>
              <a:t>: </a:t>
            </a:r>
            <a:r>
              <a:rPr lang="fr-FR" dirty="0" err="1">
                <a:ea typeface="Cambria Math" panose="02040503050406030204" pitchFamily="18" charset="0"/>
              </a:rPr>
              <a:t>Reduce</a:t>
            </a:r>
            <a:r>
              <a:rPr lang="fr-FR" dirty="0">
                <a:ea typeface="Cambria Math" panose="02040503050406030204" pitchFamily="18" charset="0"/>
              </a:rPr>
              <a:t> and </a:t>
            </a:r>
            <a:r>
              <a:rPr lang="fr-FR" dirty="0" err="1">
                <a:ea typeface="Cambria Math" panose="02040503050406030204" pitchFamily="18" charset="0"/>
              </a:rPr>
              <a:t>then</a:t>
            </a:r>
            <a:r>
              <a:rPr lang="fr-FR" dirty="0">
                <a:ea typeface="Cambria Math" panose="02040503050406030204" pitchFamily="18" charset="0"/>
              </a:rPr>
              <a:t> Broadcast </a:t>
            </a:r>
            <a:r>
              <a:rPr lang="fr-FR" dirty="0" err="1">
                <a:ea typeface="Cambria Math" panose="02040503050406030204" pitchFamily="18" charset="0"/>
              </a:rPr>
              <a:t>like</a:t>
            </a:r>
            <a:r>
              <a:rPr lang="fr-FR" dirty="0">
                <a:ea typeface="Cambria Math" panose="02040503050406030204" pitchFamily="18" charset="0"/>
              </a:rPr>
              <a:t> the first </a:t>
            </a:r>
            <a:r>
              <a:rPr lang="fr-FR" dirty="0" err="1">
                <a:ea typeface="Cambria Math" panose="02040503050406030204" pitchFamily="18" charset="0"/>
              </a:rPr>
              <a:t>Spark</a:t>
            </a:r>
            <a:r>
              <a:rPr lang="fr-FR" dirty="0">
                <a:ea typeface="Cambria Math" panose="02040503050406030204" pitchFamily="18" charset="0"/>
              </a:rPr>
              <a:t> </a:t>
            </a:r>
            <a:r>
              <a:rPr lang="fr-FR" dirty="0" err="1">
                <a:ea typeface="Cambria Math" panose="02040503050406030204" pitchFamily="18" charset="0"/>
              </a:rPr>
              <a:t>snippet</a:t>
            </a:r>
            <a:endParaRPr lang="fr-FR" dirty="0">
              <a:ea typeface="Cambria Math" panose="02040503050406030204" pitchFamily="18" charset="0"/>
            </a:endParaRPr>
          </a:p>
          <a:p>
            <a:pPr lvl="1"/>
            <a:r>
              <a:rPr lang="fr-FR" b="0" dirty="0" err="1">
                <a:ea typeface="Cambria Math" panose="02040503050406030204" pitchFamily="18" charset="0"/>
              </a:rPr>
              <a:t>O</a:t>
            </a:r>
            <a:r>
              <a:rPr lang="fr-FR" dirty="0" err="1">
                <a:ea typeface="Cambria Math" panose="02040503050406030204" pitchFamily="18" charset="0"/>
              </a:rPr>
              <a:t>ptimized</a:t>
            </a:r>
            <a:r>
              <a:rPr lang="fr-FR" dirty="0">
                <a:ea typeface="Cambria Math" panose="02040503050406030204" pitchFamily="18" charset="0"/>
              </a:rPr>
              <a:t>: do </a:t>
            </a:r>
            <a:r>
              <a:rPr lang="fr-FR" dirty="0" err="1">
                <a:ea typeface="Cambria Math" panose="02040503050406030204" pitchFamily="18" charset="0"/>
              </a:rPr>
              <a:t>both</a:t>
            </a:r>
            <a:r>
              <a:rPr lang="fr-FR" dirty="0">
                <a:ea typeface="Cambria Math" panose="02040503050406030204" pitchFamily="18" charset="0"/>
              </a:rPr>
              <a:t> at the </a:t>
            </a:r>
            <a:r>
              <a:rPr lang="fr-FR" dirty="0" err="1">
                <a:ea typeface="Cambria Math" panose="02040503050406030204" pitchFamily="18" charset="0"/>
              </a:rPr>
              <a:t>same</a:t>
            </a:r>
            <a:r>
              <a:rPr lang="fr-FR" dirty="0">
                <a:ea typeface="Cambria Math" panose="02040503050406030204" pitchFamily="18" charset="0"/>
              </a:rPr>
              <a:t> time</a:t>
            </a:r>
            <a:endParaRPr lang="fr-FR" b="0" dirty="0"/>
          </a:p>
          <a:p>
            <a:pPr lvl="1"/>
            <a:endParaRPr lang="fr-FR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97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 Spark</a:t>
            </a:r>
            <a:endParaRPr lang="en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F921B-6C17-2C43-841F-B34E7A55FA1D}"/>
              </a:ext>
            </a:extLst>
          </p:cNvPr>
          <p:cNvSpPr/>
          <p:nvPr/>
        </p:nvSpPr>
        <p:spPr>
          <a:xfrm>
            <a:off x="1810870" y="1530668"/>
            <a:ext cx="8570259" cy="5178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Load training data in LIBSVM format.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data = </a:t>
            </a:r>
            <a:r>
              <a:rPr lang="en-GB" sz="1600" dirty="0" err="1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MLUtils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.loadLibSVMFile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GB" sz="1600" dirty="0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"data/</a:t>
            </a:r>
            <a:r>
              <a:rPr lang="en-GB" sz="1600" dirty="0" err="1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mllib</a:t>
            </a:r>
            <a:r>
              <a:rPr lang="en-GB" sz="1600" dirty="0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GB" sz="1600" dirty="0" err="1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sample_libsvm_data.txt</a:t>
            </a:r>
            <a:r>
              <a:rPr lang="en-GB" sz="1600" dirty="0">
                <a:solidFill>
                  <a:srgbClr val="388E3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"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</a:p>
          <a:p>
            <a:pPr>
              <a:spcBef>
                <a:spcPts val="300"/>
              </a:spcBef>
            </a:pPr>
            <a:endParaRPr lang="en-GB" sz="1600" dirty="0">
              <a:solidFill>
                <a:srgbClr val="3747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Split data into training (60%) and test (40%).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splits = 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data.randomSplit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dirty="0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Array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0.6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0.4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), seed = 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L) 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training = splits(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).cache()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test = splits(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</a:p>
          <a:p>
            <a:pPr>
              <a:spcBef>
                <a:spcPts val="300"/>
              </a:spcBef>
            </a:pPr>
            <a:endParaRPr lang="en-GB" sz="1600" dirty="0">
              <a:solidFill>
                <a:srgbClr val="3747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Run training algorithm to build the model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model = </a:t>
            </a:r>
            <a:r>
              <a:rPr lang="en-GB" sz="1600" dirty="0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new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1600" dirty="0" err="1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LogisticRegressionWithSGD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()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              .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setNumClasses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GB" sz="1600" dirty="0">
                <a:solidFill>
                  <a:srgbClr val="C5392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              .run(training) </a:t>
            </a:r>
          </a:p>
          <a:p>
            <a:pPr>
              <a:spcBef>
                <a:spcPts val="300"/>
              </a:spcBef>
            </a:pPr>
            <a:endParaRPr lang="en-GB" sz="1600" dirty="0">
              <a:solidFill>
                <a:srgbClr val="3747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D81B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// Compute raw scores on the test set.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predictionAndLabels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test.map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{ </a:t>
            </a:r>
            <a:r>
              <a:rPr lang="en-GB" sz="1600" dirty="0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case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GB" sz="1600" dirty="0" err="1">
                <a:solidFill>
                  <a:srgbClr val="9C27B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LabeledPoint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(label, features) =&gt; 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</a:t>
            </a:r>
            <a:r>
              <a:rPr lang="en-GB" sz="1600" dirty="0" err="1">
                <a:solidFill>
                  <a:srgbClr val="3F51B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prediction = </a:t>
            </a:r>
            <a:r>
              <a:rPr lang="en-GB" sz="1600" dirty="0" err="1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model.predict</a:t>
            </a: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(features) 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 (prediction, label) </a:t>
            </a:r>
          </a:p>
          <a:p>
            <a:pPr>
              <a:spcBef>
                <a:spcPts val="300"/>
              </a:spcBef>
            </a:pPr>
            <a:r>
              <a:rPr lang="en-GB" sz="1600" dirty="0">
                <a:solidFill>
                  <a:srgbClr val="3747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}</a:t>
            </a:r>
            <a:endParaRPr lang="en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58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Other ways to distribute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ea typeface="Cambria Math" panose="02040503050406030204" pitchFamily="18" charset="0"/>
              </a:rPr>
              <a:t>Two</a:t>
            </a:r>
            <a:r>
              <a:rPr lang="fr-FR" dirty="0">
                <a:ea typeface="Cambria Math" panose="02040503050406030204" pitchFamily="18" charset="0"/>
              </a:rPr>
              <a:t> major </a:t>
            </a:r>
            <a:r>
              <a:rPr lang="fr-FR" dirty="0" err="1">
                <a:ea typeface="Cambria Math" panose="02040503050406030204" pitchFamily="18" charset="0"/>
              </a:rPr>
              <a:t>costs</a:t>
            </a:r>
            <a:r>
              <a:rPr lang="fr-FR" dirty="0">
                <a:ea typeface="Cambria Math" panose="02040503050406030204" pitchFamily="18" charset="0"/>
              </a:rPr>
              <a:t>: Communication and </a:t>
            </a:r>
            <a:r>
              <a:rPr lang="fr-FR" dirty="0" err="1">
                <a:ea typeface="Cambria Math" panose="02040503050406030204" pitchFamily="18" charset="0"/>
              </a:rPr>
              <a:t>synchronization</a:t>
            </a:r>
            <a:endParaRPr lang="fr-FR" dirty="0">
              <a:ea typeface="Cambria Math" panose="02040503050406030204" pitchFamily="18" charset="0"/>
            </a:endParaRPr>
          </a:p>
          <a:p>
            <a:endParaRPr lang="fr-FR" dirty="0">
              <a:ea typeface="Cambria Math" panose="02040503050406030204" pitchFamily="18" charset="0"/>
            </a:endParaRPr>
          </a:p>
          <a:p>
            <a:r>
              <a:rPr lang="fr-FR" b="0" dirty="0" err="1">
                <a:ea typeface="Cambria Math" panose="02040503050406030204" pitchFamily="18" charset="0"/>
              </a:rPr>
              <a:t>We</a:t>
            </a:r>
            <a:r>
              <a:rPr lang="fr-FR" b="0" dirty="0">
                <a:ea typeface="Cambria Math" panose="02040503050406030204" pitchFamily="18" charset="0"/>
              </a:rPr>
              <a:t> </a:t>
            </a:r>
            <a:r>
              <a:rPr lang="fr-FR" b="0" dirty="0" err="1">
                <a:ea typeface="Cambria Math" panose="02040503050406030204" pitchFamily="18" charset="0"/>
              </a:rPr>
              <a:t>talked</a:t>
            </a:r>
            <a:r>
              <a:rPr lang="fr-FR" b="0" dirty="0">
                <a:ea typeface="Cambria Math" panose="02040503050406030204" pitchFamily="18" charset="0"/>
              </a:rPr>
              <a:t> about </a:t>
            </a:r>
            <a:r>
              <a:rPr lang="fr-FR" b="0" dirty="0" err="1">
                <a:ea typeface="Cambria Math" panose="02040503050406030204" pitchFamily="18" charset="0"/>
              </a:rPr>
              <a:t>reducing</a:t>
            </a:r>
            <a:r>
              <a:rPr lang="fr-FR" b="0" dirty="0">
                <a:ea typeface="Cambria Math" panose="02040503050406030204" pitchFamily="18" charset="0"/>
              </a:rPr>
              <a:t> communication </a:t>
            </a:r>
            <a:r>
              <a:rPr lang="fr-FR" dirty="0" err="1">
                <a:ea typeface="Cambria Math" panose="02040503050406030204" pitchFamily="18" charset="0"/>
              </a:rPr>
              <a:t>cost</a:t>
            </a:r>
            <a:r>
              <a:rPr lang="fr-FR" dirty="0">
                <a:ea typeface="Cambria Math" panose="02040503050406030204" pitchFamily="18" charset="0"/>
              </a:rPr>
              <a:t> in </a:t>
            </a:r>
            <a:r>
              <a:rPr lang="fr-FR" dirty="0" err="1">
                <a:ea typeface="Cambria Math" panose="02040503050406030204" pitchFamily="18" charset="0"/>
              </a:rPr>
              <a:t>different</a:t>
            </a:r>
            <a:r>
              <a:rPr lang="fr-FR" dirty="0">
                <a:ea typeface="Cambria Math" panose="02040503050406030204" pitchFamily="18" charset="0"/>
              </a:rPr>
              <a:t> </a:t>
            </a:r>
            <a:r>
              <a:rPr lang="fr-FR" dirty="0" err="1">
                <a:ea typeface="Cambria Math" panose="02040503050406030204" pitchFamily="18" charset="0"/>
              </a:rPr>
              <a:t>ways</a:t>
            </a:r>
            <a:r>
              <a:rPr lang="fr-FR" dirty="0">
                <a:ea typeface="Cambria Math" panose="02040503050406030204" pitchFamily="18" charset="0"/>
              </a:rPr>
              <a:t> </a:t>
            </a:r>
            <a:r>
              <a:rPr lang="fr-FR" dirty="0" err="1">
                <a:ea typeface="Cambria Math" panose="02040503050406030204" pitchFamily="18" charset="0"/>
              </a:rPr>
              <a:t>while</a:t>
            </a:r>
            <a:r>
              <a:rPr lang="fr-FR" dirty="0">
                <a:ea typeface="Cambria Math" panose="02040503050406030204" pitchFamily="18" charset="0"/>
              </a:rPr>
              <a:t> </a:t>
            </a:r>
            <a:r>
              <a:rPr lang="fr-FR" dirty="0" err="1">
                <a:ea typeface="Cambria Math" panose="02040503050406030204" pitchFamily="18" charset="0"/>
              </a:rPr>
              <a:t>staying</a:t>
            </a:r>
            <a:r>
              <a:rPr lang="fr-FR" dirty="0">
                <a:ea typeface="Cambria Math" panose="02040503050406030204" pitchFamily="18" charset="0"/>
              </a:rPr>
              <a:t> in a </a:t>
            </a:r>
            <a:r>
              <a:rPr lang="fr-FR" dirty="0" err="1">
                <a:ea typeface="Cambria Math" panose="02040503050406030204" pitchFamily="18" charset="0"/>
              </a:rPr>
              <a:t>synchronous</a:t>
            </a:r>
            <a:r>
              <a:rPr lang="fr-FR" dirty="0">
                <a:ea typeface="Cambria Math" panose="02040503050406030204" pitchFamily="18" charset="0"/>
              </a:rPr>
              <a:t> </a:t>
            </a:r>
            <a:r>
              <a:rPr lang="fr-FR" dirty="0" err="1">
                <a:ea typeface="Cambria Math" panose="02040503050406030204" pitchFamily="18" charset="0"/>
              </a:rPr>
              <a:t>centralized</a:t>
            </a:r>
            <a:r>
              <a:rPr lang="fr-FR" dirty="0">
                <a:ea typeface="Cambria Math" panose="02040503050406030204" pitchFamily="18" charset="0"/>
              </a:rPr>
              <a:t> </a:t>
            </a:r>
            <a:r>
              <a:rPr lang="fr-FR" dirty="0" err="1">
                <a:ea typeface="Cambria Math" panose="02040503050406030204" pitchFamily="18" charset="0"/>
              </a:rPr>
              <a:t>manner</a:t>
            </a:r>
            <a:endParaRPr lang="fr-FR" dirty="0">
              <a:ea typeface="Cambria Math" panose="02040503050406030204" pitchFamily="18" charset="0"/>
            </a:endParaRPr>
          </a:p>
          <a:p>
            <a:endParaRPr lang="fr-FR" dirty="0">
              <a:ea typeface="Cambria Math" panose="02040503050406030204" pitchFamily="18" charset="0"/>
            </a:endParaRPr>
          </a:p>
          <a:p>
            <a:r>
              <a:rPr lang="fr-FR" b="0" dirty="0" err="1">
                <a:ea typeface="Cambria Math" panose="02040503050406030204" pitchFamily="18" charset="0"/>
              </a:rPr>
              <a:t>We</a:t>
            </a:r>
            <a:r>
              <a:rPr lang="fr-FR" b="0" dirty="0">
                <a:ea typeface="Cambria Math" panose="02040503050406030204" pitchFamily="18" charset="0"/>
              </a:rPr>
              <a:t> </a:t>
            </a:r>
            <a:r>
              <a:rPr lang="fr-FR" b="0" dirty="0" err="1">
                <a:ea typeface="Cambria Math" panose="02040503050406030204" pitchFamily="18" charset="0"/>
              </a:rPr>
              <a:t>will</a:t>
            </a:r>
            <a:r>
              <a:rPr lang="fr-FR" b="0" dirty="0">
                <a:ea typeface="Cambria Math" panose="02040503050406030204" pitchFamily="18" charset="0"/>
              </a:rPr>
              <a:t> </a:t>
            </a:r>
            <a:r>
              <a:rPr lang="fr-FR" b="0" dirty="0" err="1">
                <a:ea typeface="Cambria Math" panose="02040503050406030204" pitchFamily="18" charset="0"/>
              </a:rPr>
              <a:t>discuss</a:t>
            </a:r>
            <a:r>
              <a:rPr lang="fr-FR" b="0" dirty="0">
                <a:ea typeface="Cambria Math" panose="02040503050406030204" pitchFamily="18" charset="0"/>
              </a:rPr>
              <a:t> </a:t>
            </a:r>
            <a:r>
              <a:rPr lang="fr-FR" b="0" dirty="0" err="1">
                <a:ea typeface="Cambria Math" panose="02040503050406030204" pitchFamily="18" charset="0"/>
              </a:rPr>
              <a:t>two</a:t>
            </a:r>
            <a:r>
              <a:rPr lang="fr-FR" b="0" dirty="0">
                <a:ea typeface="Cambria Math" panose="02040503050406030204" pitchFamily="18" charset="0"/>
              </a:rPr>
              <a:t> </a:t>
            </a:r>
            <a:r>
              <a:rPr lang="fr-FR" b="0" dirty="0" err="1">
                <a:ea typeface="Cambria Math" panose="02040503050406030204" pitchFamily="18" charset="0"/>
              </a:rPr>
              <a:t>additional</a:t>
            </a:r>
            <a:r>
              <a:rPr lang="fr-FR" b="0" dirty="0">
                <a:ea typeface="Cambria Math" panose="02040503050406030204" pitchFamily="18" charset="0"/>
              </a:rPr>
              <a:t> </a:t>
            </a:r>
            <a:r>
              <a:rPr lang="fr-FR" b="0" dirty="0" err="1">
                <a:ea typeface="Cambria Math" panose="02040503050406030204" pitchFamily="18" charset="0"/>
              </a:rPr>
              <a:t>ways</a:t>
            </a:r>
            <a:endParaRPr lang="fr-FR" b="0" dirty="0">
              <a:ea typeface="Cambria Math" panose="02040503050406030204" pitchFamily="18" charset="0"/>
            </a:endParaRPr>
          </a:p>
          <a:p>
            <a:pPr lvl="1"/>
            <a:r>
              <a:rPr lang="fr-FR" b="0" dirty="0" err="1">
                <a:ea typeface="Cambria Math" panose="02040503050406030204" pitchFamily="18" charset="0"/>
              </a:rPr>
              <a:t>Asynchronous</a:t>
            </a:r>
            <a:r>
              <a:rPr lang="fr-FR" b="0" dirty="0">
                <a:ea typeface="Cambria Math" panose="02040503050406030204" pitchFamily="18" charset="0"/>
              </a:rPr>
              <a:t> updates: </a:t>
            </a:r>
            <a:r>
              <a:rPr lang="fr-FR" b="0" dirty="0" err="1">
                <a:ea typeface="Cambria Math" panose="02040503050406030204" pitchFamily="18" charset="0"/>
              </a:rPr>
              <a:t>Parameter</a:t>
            </a:r>
            <a:r>
              <a:rPr lang="fr-FR" b="0" dirty="0">
                <a:ea typeface="Cambria Math" panose="02040503050406030204" pitchFamily="18" charset="0"/>
              </a:rPr>
              <a:t> Server</a:t>
            </a:r>
          </a:p>
          <a:p>
            <a:pPr lvl="1"/>
            <a:r>
              <a:rPr lang="fr-FR" dirty="0">
                <a:ea typeface="Cambria Math" panose="02040503050406030204" pitchFamily="18" charset="0"/>
              </a:rPr>
              <a:t>Efficient </a:t>
            </a:r>
            <a:r>
              <a:rPr lang="fr-FR" dirty="0" err="1">
                <a:ea typeface="Cambria Math" panose="02040503050406030204" pitchFamily="18" charset="0"/>
              </a:rPr>
              <a:t>Aggregation</a:t>
            </a:r>
            <a:r>
              <a:rPr lang="fr-FR" dirty="0">
                <a:ea typeface="Cambria Math" panose="02040503050406030204" pitchFamily="18" charset="0"/>
              </a:rPr>
              <a:t>: All </a:t>
            </a:r>
            <a:r>
              <a:rPr lang="fr-FR" dirty="0" err="1">
                <a:ea typeface="Cambria Math" panose="02040503050406030204" pitchFamily="18" charset="0"/>
              </a:rPr>
              <a:t>Reduce</a:t>
            </a:r>
            <a:endParaRPr lang="fr-FR" b="0" dirty="0">
              <a:ea typeface="Cambria Math" panose="02040503050406030204" pitchFamily="18" charset="0"/>
            </a:endParaRPr>
          </a:p>
          <a:p>
            <a:endParaRPr lang="fr-FR" b="0" dirty="0">
              <a:ea typeface="Cambria Math" panose="02040503050406030204" pitchFamily="18" charset="0"/>
            </a:endParaRPr>
          </a:p>
          <a:p>
            <a:pPr lvl="1"/>
            <a:endParaRPr lang="fr-FR" b="0" dirty="0">
              <a:ea typeface="Cambria Math" panose="02040503050406030204" pitchFamily="18" charset="0"/>
            </a:endParaRPr>
          </a:p>
          <a:p>
            <a:pPr lvl="1"/>
            <a:endParaRPr lang="fr-FR" b="0" dirty="0">
              <a:ea typeface="Cambria Math" panose="02040503050406030204" pitchFamily="18" charset="0"/>
            </a:endParaRPr>
          </a:p>
          <a:p>
            <a:pPr lvl="1"/>
            <a:endParaRPr lang="fr-FR" b="0" dirty="0"/>
          </a:p>
          <a:p>
            <a:pPr lvl="1"/>
            <a:endParaRPr lang="fr-FR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08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Parameter Server design rationale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b="0" dirty="0">
              <a:ea typeface="Cambria Math" panose="02040503050406030204" pitchFamily="18" charset="0"/>
            </a:endParaRPr>
          </a:p>
          <a:p>
            <a:r>
              <a:rPr lang="fr-FR" b="0" dirty="0">
                <a:ea typeface="Cambria Math" panose="02040503050406030204" pitchFamily="18" charset="0"/>
              </a:rPr>
              <a:t>Model </a:t>
            </a:r>
            <a:r>
              <a:rPr lang="en-GB" dirty="0"/>
              <a:t>updates to be </a:t>
            </a:r>
            <a:r>
              <a:rPr lang="en-GB" i="1" dirty="0"/>
              <a:t>generally</a:t>
            </a:r>
            <a:r>
              <a:rPr lang="en-GB" dirty="0"/>
              <a:t> in the right direction </a:t>
            </a:r>
          </a:p>
          <a:p>
            <a:pPr lvl="1"/>
            <a:r>
              <a:rPr lang="en-GB" dirty="0"/>
              <a:t>Not important to have strong consistency guarantees all the time</a:t>
            </a:r>
          </a:p>
          <a:p>
            <a:pPr lvl="1"/>
            <a:endParaRPr lang="en-GB" dirty="0"/>
          </a:p>
          <a:p>
            <a:r>
              <a:rPr lang="en-GB" dirty="0"/>
              <a:t>Model updates are often sparse</a:t>
            </a:r>
          </a:p>
          <a:p>
            <a:pPr lvl="1"/>
            <a:r>
              <a:rPr lang="en-GB" dirty="0"/>
              <a:t>No need to pull all model parameters and push all of them</a:t>
            </a:r>
          </a:p>
          <a:p>
            <a:pPr lvl="1"/>
            <a:r>
              <a:rPr lang="en-GB" dirty="0"/>
              <a:t>Separate computation and storage</a:t>
            </a:r>
            <a:endParaRPr lang="fr-FR" b="0" dirty="0"/>
          </a:p>
          <a:p>
            <a:pPr lvl="1"/>
            <a:endParaRPr lang="fr-FR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76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Parameter Server design rationale</a:t>
            </a:r>
            <a:endParaRPr lang="en-F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4F0FC-9B82-3D40-98B3-B4D29F6B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58949" cy="4351338"/>
          </a:xfrm>
        </p:spPr>
        <p:txBody>
          <a:bodyPr>
            <a:normAutofit/>
          </a:bodyPr>
          <a:lstStyle/>
          <a:p>
            <a:endParaRPr lang="fr-FR" b="0" dirty="0">
              <a:ea typeface="Cambria Math" panose="02040503050406030204" pitchFamily="18" charset="0"/>
            </a:endParaRPr>
          </a:p>
          <a:p>
            <a:r>
              <a:rPr lang="en-GB">
                <a:ea typeface="Cambria Math" panose="02040503050406030204" pitchFamily="18" charset="0"/>
              </a:rPr>
              <a:t>Lock free asynchronous updates</a:t>
            </a:r>
          </a:p>
          <a:p>
            <a:pPr lvl="1"/>
            <a:r>
              <a:rPr lang="en-GB" dirty="0">
                <a:ea typeface="Cambria Math" panose="02040503050406030204" pitchFamily="18" charset="0"/>
              </a:rPr>
              <a:t>HOGWILD!</a:t>
            </a:r>
          </a:p>
          <a:p>
            <a:pPr lvl="1"/>
            <a:endParaRPr lang="en-GB" dirty="0"/>
          </a:p>
          <a:p>
            <a:r>
              <a:rPr lang="en-GB" dirty="0">
                <a:ea typeface="Cambria Math" panose="02040503050406030204" pitchFamily="18" charset="0"/>
              </a:rPr>
              <a:t>Introducing asynchrony makes the system fault tolerant</a:t>
            </a:r>
          </a:p>
          <a:p>
            <a:pPr lvl="1"/>
            <a:r>
              <a:rPr lang="en-GB" b="0" dirty="0">
                <a:ea typeface="Cambria Math" panose="02040503050406030204" pitchFamily="18" charset="0"/>
              </a:rPr>
              <a:t>If a worker fails while computing gradient, no need to wait, just restart the computation</a:t>
            </a:r>
            <a:endParaRPr lang="fr-FR" b="0" dirty="0">
              <a:ea typeface="Cambria Math" panose="02040503050406030204" pitchFamily="18" charset="0"/>
            </a:endParaRPr>
          </a:p>
          <a:p>
            <a:pPr lvl="1"/>
            <a:endParaRPr lang="fr-FR" b="0" dirty="0"/>
          </a:p>
          <a:p>
            <a:pPr lvl="1"/>
            <a:endParaRPr lang="fr-FR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DCE868-7F27-4E4C-BB6B-9568F108C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163" y="1375595"/>
            <a:ext cx="4799012" cy="366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2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endParaRPr lang="en-FR"/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135885CC-42DC-BD41-8A52-B41BDB9B3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025" y="1690688"/>
            <a:ext cx="4344538" cy="2628266"/>
          </a:xfr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6FA3E1A6-5A66-2F4A-B9BC-2A582CF11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461" y="1690688"/>
            <a:ext cx="4532196" cy="274393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3B8163-40C7-4AF2-A5B4-6983D55B2360}"/>
              </a:ext>
            </a:extLst>
          </p:cNvPr>
          <p:cNvSpPr/>
          <p:nvPr/>
        </p:nvSpPr>
        <p:spPr>
          <a:xfrm>
            <a:off x="5160397" y="2798087"/>
            <a:ext cx="1701579" cy="4134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1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r>
              <a:rPr lang="en-GB"/>
              <a:t>: all to all communication</a:t>
            </a:r>
            <a:endParaRPr lang="en-FR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1D90AE9-593D-EA4F-AF30-394CAF06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82" y="1831181"/>
            <a:ext cx="6283036" cy="39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0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DBF4-8143-1349-AE89-C756F9A3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err="1"/>
              <a:t>AllReduce</a:t>
            </a:r>
            <a:r>
              <a:rPr lang="en-GB"/>
              <a:t>: Reduce then Broadcast</a:t>
            </a:r>
            <a:endParaRPr lang="en-FR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890DBE79-FD8C-6C4B-AB70-C753BB02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183" y="1635272"/>
            <a:ext cx="6605283" cy="43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6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9BB5A41606934E9661239A78136CF2" ma:contentTypeVersion="8" ma:contentTypeDescription="Crée un document." ma:contentTypeScope="" ma:versionID="b9be824822c9f52af16b1c2b820dd085">
  <xsd:schema xmlns:xsd="http://www.w3.org/2001/XMLSchema" xmlns:xs="http://www.w3.org/2001/XMLSchema" xmlns:p="http://schemas.microsoft.com/office/2006/metadata/properties" xmlns:ns3="742617a4-d98d-4e68-a93e-4ff7524f8ebd" targetNamespace="http://schemas.microsoft.com/office/2006/metadata/properties" ma:root="true" ma:fieldsID="4209314a5a8f37f020f0cd743c90aed9" ns3:_="">
    <xsd:import namespace="742617a4-d98d-4e68-a93e-4ff7524f8e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2617a4-d98d-4e68-a93e-4ff7524f8e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13C20A-333A-4CDF-AB37-2CCECA07EE0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5D500D6-2D45-4FCD-AEAF-910B885A59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8DB318-E8FC-420E-961E-17A6D6EA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2617a4-d98d-4e68-a93e-4ff7524f8e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1336</Words>
  <Application>Microsoft Macintosh PowerPoint</Application>
  <PresentationFormat>Widescreen</PresentationFormat>
  <Paragraphs>273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Helvetica</vt:lpstr>
      <vt:lpstr>Helvetica Light</vt:lpstr>
      <vt:lpstr>Source Sans Pro</vt:lpstr>
      <vt:lpstr>Office Theme</vt:lpstr>
      <vt:lpstr>Large Scale Machine Learning</vt:lpstr>
      <vt:lpstr>Synchronous Distributed SGD</vt:lpstr>
      <vt:lpstr>In Spark</vt:lpstr>
      <vt:lpstr>Other ways to distribute</vt:lpstr>
      <vt:lpstr>Parameter Server design rationale</vt:lpstr>
      <vt:lpstr>Parameter Server design rationale</vt:lpstr>
      <vt:lpstr>AllReduce</vt:lpstr>
      <vt:lpstr>AllReduce: all to all communication</vt:lpstr>
      <vt:lpstr>AllReduce: Reduce then Broadcast</vt:lpstr>
      <vt:lpstr>AllReduce</vt:lpstr>
      <vt:lpstr>Ring AllReduce</vt:lpstr>
      <vt:lpstr>Ring AllReduce</vt:lpstr>
      <vt:lpstr>Ring AllReduce</vt:lpstr>
      <vt:lpstr>Ring AllReduce</vt:lpstr>
      <vt:lpstr>How to speedup gradient descent?</vt:lpstr>
      <vt:lpstr>Line search</vt:lpstr>
      <vt:lpstr>Theoretical guarantees</vt:lpstr>
      <vt:lpstr>Second order optimization methods</vt:lpstr>
      <vt:lpstr>Newton’s method</vt:lpstr>
      <vt:lpstr>Quasi-newton methods</vt:lpstr>
      <vt:lpstr>Barzilai Borwein step size</vt:lpstr>
      <vt:lpstr>Quasi-newton methods : generic</vt:lpstr>
      <vt:lpstr>BFGS</vt:lpstr>
      <vt:lpstr>Why are we talking about this ?</vt:lpstr>
      <vt:lpstr>Conclusion</vt:lpstr>
      <vt:lpstr>AllReduce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Mohamed-Amine Benhalloum</dc:creator>
  <cp:lastModifiedBy>Martin Bompaire</cp:lastModifiedBy>
  <cp:revision>6</cp:revision>
  <dcterms:created xsi:type="dcterms:W3CDTF">2020-04-19T19:03:13Z</dcterms:created>
  <dcterms:modified xsi:type="dcterms:W3CDTF">2022-04-08T12:57:06Z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0x010100839BB5A41606934E9661239A78136CF2</vt:lpwstr>
  </property>
</Properties>
</file>